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306" r:id="rId4"/>
    <p:sldId id="259" r:id="rId5"/>
    <p:sldId id="271" r:id="rId6"/>
    <p:sldId id="260" r:id="rId7"/>
    <p:sldId id="299" r:id="rId8"/>
    <p:sldId id="262" r:id="rId9"/>
    <p:sldId id="263" r:id="rId10"/>
    <p:sldId id="265" r:id="rId11"/>
    <p:sldId id="266" r:id="rId12"/>
    <p:sldId id="267" r:id="rId13"/>
    <p:sldId id="268" r:id="rId14"/>
    <p:sldId id="272" r:id="rId15"/>
    <p:sldId id="273" r:id="rId16"/>
    <p:sldId id="274" r:id="rId17"/>
    <p:sldId id="275" r:id="rId18"/>
    <p:sldId id="276" r:id="rId19"/>
    <p:sldId id="278" r:id="rId20"/>
    <p:sldId id="279" r:id="rId21"/>
    <p:sldId id="287" r:id="rId22"/>
    <p:sldId id="280" r:id="rId23"/>
    <p:sldId id="281" r:id="rId24"/>
    <p:sldId id="283" r:id="rId25"/>
    <p:sldId id="284" r:id="rId26"/>
    <p:sldId id="285" r:id="rId27"/>
    <p:sldId id="311" r:id="rId28"/>
    <p:sldId id="270" r:id="rId29"/>
    <p:sldId id="308" r:id="rId30"/>
    <p:sldId id="310" r:id="rId31"/>
    <p:sldId id="282" r:id="rId32"/>
    <p:sldId id="291" r:id="rId33"/>
    <p:sldId id="303" r:id="rId34"/>
    <p:sldId id="301" r:id="rId35"/>
    <p:sldId id="302" r:id="rId36"/>
    <p:sldId id="305" r:id="rId37"/>
    <p:sldId id="304" r:id="rId38"/>
    <p:sldId id="288" r:id="rId39"/>
    <p:sldId id="289" r:id="rId40"/>
    <p:sldId id="290" r:id="rId41"/>
    <p:sldId id="300" r:id="rId42"/>
    <p:sldId id="293" r:id="rId43"/>
    <p:sldId id="294" r:id="rId44"/>
    <p:sldId id="295" r:id="rId45"/>
    <p:sldId id="296" r:id="rId46"/>
    <p:sldId id="298" r:id="rId47"/>
    <p:sldId id="257" r:id="rId4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6374" autoAdjust="0"/>
  </p:normalViewPr>
  <p:slideViewPr>
    <p:cSldViewPr>
      <p:cViewPr varScale="1">
        <p:scale>
          <a:sx n="140" d="100"/>
          <a:sy n="140" d="100"/>
        </p:scale>
        <p:origin x="4902" y="13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C2DACCB3-1243-49D0-877D-A7D0A78D77A2}" type="datetimeFigureOut">
              <a:rPr lang="fr-FR" smtClean="0"/>
              <a:pPr/>
              <a:t>15/06/2026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F713BE1-BBF9-43C0-ADD0-606E33BD1256}"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2DACCB3-1243-49D0-877D-A7D0A78D77A2}" type="datetimeFigureOut">
              <a:rPr lang="fr-FR" smtClean="0"/>
              <a:pPr/>
              <a:t>15/06/2026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F713BE1-BBF9-43C0-ADD0-606E33BD1256}"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2DACCB3-1243-49D0-877D-A7D0A78D77A2}" type="datetimeFigureOut">
              <a:rPr lang="fr-FR" smtClean="0"/>
              <a:pPr/>
              <a:t>15/06/2026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F713BE1-BBF9-43C0-ADD0-606E33BD1256}"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2DACCB3-1243-49D0-877D-A7D0A78D77A2}" type="datetimeFigureOut">
              <a:rPr lang="fr-FR" smtClean="0"/>
              <a:pPr/>
              <a:t>15/06/2026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F713BE1-BBF9-43C0-ADD0-606E33BD1256}"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C2DACCB3-1243-49D0-877D-A7D0A78D77A2}" type="datetimeFigureOut">
              <a:rPr lang="fr-FR" smtClean="0"/>
              <a:pPr/>
              <a:t>15/06/2026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F713BE1-BBF9-43C0-ADD0-606E33BD1256}"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C2DACCB3-1243-49D0-877D-A7D0A78D77A2}" type="datetimeFigureOut">
              <a:rPr lang="fr-FR" smtClean="0"/>
              <a:pPr/>
              <a:t>15/06/2026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F713BE1-BBF9-43C0-ADD0-606E33BD1256}"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C2DACCB3-1243-49D0-877D-A7D0A78D77A2}" type="datetimeFigureOut">
              <a:rPr lang="fr-FR" smtClean="0"/>
              <a:pPr/>
              <a:t>15/06/2026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F713BE1-BBF9-43C0-ADD0-606E33BD1256}"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fld id="{C2DACCB3-1243-49D0-877D-A7D0A78D77A2}" type="datetimeFigureOut">
              <a:rPr lang="fr-FR" smtClean="0"/>
              <a:pPr/>
              <a:t>15/06/2026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F713BE1-BBF9-43C0-ADD0-606E33BD1256}"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2DACCB3-1243-49D0-877D-A7D0A78D77A2}" type="datetimeFigureOut">
              <a:rPr lang="fr-FR" smtClean="0"/>
              <a:pPr/>
              <a:t>15/06/2026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F713BE1-BBF9-43C0-ADD0-606E33BD1256}"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C2DACCB3-1243-49D0-877D-A7D0A78D77A2}" type="datetimeFigureOut">
              <a:rPr lang="fr-FR" smtClean="0"/>
              <a:pPr/>
              <a:t>15/06/2026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F713BE1-BBF9-43C0-ADD0-606E33BD1256}"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C2DACCB3-1243-49D0-877D-A7D0A78D77A2}" type="datetimeFigureOut">
              <a:rPr lang="fr-FR" smtClean="0"/>
              <a:pPr/>
              <a:t>15/06/2026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F713BE1-BBF9-43C0-ADD0-606E33BD1256}"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DACCB3-1243-49D0-877D-A7D0A78D77A2}" type="datetimeFigureOut">
              <a:rPr lang="fr-FR" smtClean="0"/>
              <a:pPr/>
              <a:t>15/06/2026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713BE1-BBF9-43C0-ADD0-606E33BD1256}"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6.xml"/><Relationship Id="rId4" Type="http://schemas.openxmlformats.org/officeDocument/2006/relationships/image" Target="../media/image27.jpeg"/></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6.xml"/><Relationship Id="rId4" Type="http://schemas.openxmlformats.org/officeDocument/2006/relationships/image" Target="../media/image36.jpeg"/></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6.xml"/><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6.xml"/><Relationship Id="rId4" Type="http://schemas.openxmlformats.org/officeDocument/2006/relationships/image" Target="../media/image45.jpeg"/></Relationships>
</file>

<file path=ppt/slides/_rels/slide33.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6.xml"/><Relationship Id="rId4" Type="http://schemas.openxmlformats.org/officeDocument/2006/relationships/image" Target="../media/image50.jpeg"/></Relationships>
</file>

<file path=ppt/slides/_rels/slide36.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jpeg"/><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37.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6.xml"/><Relationship Id="rId4" Type="http://schemas.openxmlformats.org/officeDocument/2006/relationships/image" Target="../media/image57.jpeg"/></Relationships>
</file>

<file path=ppt/slides/_rels/slide3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6.xml"/><Relationship Id="rId4" Type="http://schemas.openxmlformats.org/officeDocument/2006/relationships/image" Target="../media/image60.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6.xml"/><Relationship Id="rId4" Type="http://schemas.openxmlformats.org/officeDocument/2006/relationships/image" Target="../media/image63.jpeg"/></Relationships>
</file>

<file path=ppt/slides/_rels/slide41.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6.xml"/><Relationship Id="rId4" Type="http://schemas.openxmlformats.org/officeDocument/2006/relationships/image" Target="../media/image66.jpeg"/></Relationships>
</file>

<file path=ppt/slides/_rels/slide4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IMG_1717.jfif"/>
          <p:cNvPicPr>
            <a:picLocks noChangeAspect="1"/>
          </p:cNvPicPr>
          <p:nvPr/>
        </p:nvPicPr>
        <p:blipFill>
          <a:blip r:embed="rId2" cstate="print"/>
          <a:stretch>
            <a:fillRect/>
          </a:stretch>
        </p:blipFill>
        <p:spPr>
          <a:xfrm>
            <a:off x="-1083405" y="0"/>
            <a:ext cx="10776321" cy="6858000"/>
          </a:xfrm>
          <a:prstGeom prst="rect">
            <a:avLst/>
          </a:prstGeom>
        </p:spPr>
      </p:pic>
      <p:sp>
        <p:nvSpPr>
          <p:cNvPr id="2" name="Titre 1"/>
          <p:cNvSpPr>
            <a:spLocks noGrp="1"/>
          </p:cNvSpPr>
          <p:nvPr>
            <p:ph type="ctrTitle"/>
          </p:nvPr>
        </p:nvSpPr>
        <p:spPr>
          <a:xfrm>
            <a:off x="755576" y="332656"/>
            <a:ext cx="7772400" cy="1470025"/>
          </a:xfrm>
        </p:spPr>
        <p:txBody>
          <a:bodyPr/>
          <a:lstStyle/>
          <a:p>
            <a:r>
              <a:rPr lang="fr-FR" sz="6000" b="1" dirty="0">
                <a:solidFill>
                  <a:srgbClr val="C00000"/>
                </a:solidFill>
              </a:rPr>
              <a:t>Collège Marcel PAGNOL </a:t>
            </a:r>
            <a:br>
              <a:rPr lang="fr-FR" b="1" dirty="0">
                <a:solidFill>
                  <a:srgbClr val="C00000"/>
                </a:solidFill>
              </a:rPr>
            </a:br>
            <a:r>
              <a:rPr lang="fr-FR" sz="2800" b="1" dirty="0">
                <a:solidFill>
                  <a:srgbClr val="C00000"/>
                </a:solidFill>
              </a:rPr>
              <a:t>PERPIGNAN</a:t>
            </a:r>
          </a:p>
        </p:txBody>
      </p:sp>
      <p:sp>
        <p:nvSpPr>
          <p:cNvPr id="5" name="ZoneTexte 4"/>
          <p:cNvSpPr txBox="1"/>
          <p:nvPr/>
        </p:nvSpPr>
        <p:spPr>
          <a:xfrm>
            <a:off x="-900608" y="6309320"/>
            <a:ext cx="10441160" cy="400110"/>
          </a:xfrm>
          <a:prstGeom prst="rect">
            <a:avLst/>
          </a:prstGeom>
          <a:noFill/>
        </p:spPr>
        <p:txBody>
          <a:bodyPr wrap="square" rtlCol="0">
            <a:spAutoFit/>
          </a:bodyPr>
          <a:lstStyle/>
          <a:p>
            <a:r>
              <a:rPr lang="fr-FR" sz="2000" b="1" dirty="0">
                <a:solidFill>
                  <a:srgbClr val="C00000"/>
                </a:solidFill>
              </a:rPr>
              <a:t>Principale: Mme </a:t>
            </a:r>
            <a:r>
              <a:rPr lang="fr-FR" sz="2000" b="1" dirty="0" err="1">
                <a:solidFill>
                  <a:srgbClr val="C00000"/>
                </a:solidFill>
              </a:rPr>
              <a:t>Baugey</a:t>
            </a:r>
            <a:r>
              <a:rPr lang="fr-FR" sz="2000" b="1" dirty="0">
                <a:solidFill>
                  <a:srgbClr val="C00000"/>
                </a:solidFill>
              </a:rPr>
              <a:t>-Fritz                                                                       Principal adjoint: </a:t>
            </a:r>
            <a:r>
              <a:rPr lang="fr-FR" sz="2000" b="1" dirty="0" err="1">
                <a:solidFill>
                  <a:srgbClr val="C00000"/>
                </a:solidFill>
              </a:rPr>
              <a:t>M.Jedryka</a:t>
            </a:r>
            <a:endParaRPr lang="fr-FR" sz="2000" b="1"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46331"/>
          </a:xfrm>
        </p:spPr>
        <p:txBody>
          <a:bodyPr>
            <a:normAutofit fontScale="90000"/>
          </a:bodyPr>
          <a:lstStyle/>
          <a:p>
            <a:r>
              <a:rPr lang="fr-FR" b="1" dirty="0">
                <a:solidFill>
                  <a:srgbClr val="C00000"/>
                </a:solidFill>
              </a:rPr>
              <a:t>Les Infirmières</a:t>
            </a:r>
          </a:p>
        </p:txBody>
      </p:sp>
      <p:pic>
        <p:nvPicPr>
          <p:cNvPr id="3" name="Image 2" descr="IMG_1695.jpg"/>
          <p:cNvPicPr>
            <a:picLocks noChangeAspect="1"/>
          </p:cNvPicPr>
          <p:nvPr/>
        </p:nvPicPr>
        <p:blipFill>
          <a:blip r:embed="rId2" cstate="print"/>
          <a:stretch>
            <a:fillRect/>
          </a:stretch>
        </p:blipFill>
        <p:spPr>
          <a:xfrm>
            <a:off x="179512" y="1772816"/>
            <a:ext cx="5184576" cy="3672408"/>
          </a:xfrm>
          <a:prstGeom prst="rect">
            <a:avLst/>
          </a:prstGeom>
        </p:spPr>
      </p:pic>
      <p:sp>
        <p:nvSpPr>
          <p:cNvPr id="4" name="ZoneTexte 3"/>
          <p:cNvSpPr txBox="1"/>
          <p:nvPr/>
        </p:nvSpPr>
        <p:spPr>
          <a:xfrm>
            <a:off x="2737791" y="885228"/>
            <a:ext cx="3600400" cy="923330"/>
          </a:xfrm>
          <a:prstGeom prst="rect">
            <a:avLst/>
          </a:prstGeom>
          <a:noFill/>
        </p:spPr>
        <p:txBody>
          <a:bodyPr wrap="square" rtlCol="0">
            <a:spAutoFit/>
          </a:bodyPr>
          <a:lstStyle/>
          <a:p>
            <a:pPr algn="ctr"/>
            <a:r>
              <a:rPr lang="fr-FR" b="1" dirty="0"/>
              <a:t>  Mme Commes et Mme Duarte sont les deux infirmières  du collège.    </a:t>
            </a:r>
          </a:p>
        </p:txBody>
      </p:sp>
      <p:sp>
        <p:nvSpPr>
          <p:cNvPr id="8" name="ZoneTexte 7"/>
          <p:cNvSpPr txBox="1"/>
          <p:nvPr/>
        </p:nvSpPr>
        <p:spPr>
          <a:xfrm>
            <a:off x="179512" y="5517232"/>
            <a:ext cx="8784976" cy="1077218"/>
          </a:xfrm>
          <a:prstGeom prst="rect">
            <a:avLst/>
          </a:prstGeom>
          <a:noFill/>
        </p:spPr>
        <p:txBody>
          <a:bodyPr wrap="square" rtlCol="0">
            <a:spAutoFit/>
          </a:bodyPr>
          <a:lstStyle/>
          <a:p>
            <a:r>
              <a:rPr lang="fr-FR" sz="1600" b="1" dirty="0"/>
              <a:t>Elles assurent l’accueil et l’accompagnement des élèves (donnent les premiers soins). A l’écoute,  aide et  soutien pour les élèves,  elles interviennent pour les enfants en souffrance psychiques, développent le lien avec les familles et l’équipe éducative,  exercent des actions de promotion à la santé (éducation à la santé, prévention aux addictions, éducation à la sexualité, secourisme (PSC1) .)</a:t>
            </a:r>
          </a:p>
        </p:txBody>
      </p:sp>
      <p:sp>
        <p:nvSpPr>
          <p:cNvPr id="9" name="ZoneTexte 8"/>
          <p:cNvSpPr txBox="1"/>
          <p:nvPr/>
        </p:nvSpPr>
        <p:spPr>
          <a:xfrm>
            <a:off x="5471592" y="3284984"/>
            <a:ext cx="3672408" cy="646331"/>
          </a:xfrm>
          <a:prstGeom prst="rect">
            <a:avLst/>
          </a:prstGeom>
          <a:noFill/>
        </p:spPr>
        <p:txBody>
          <a:bodyPr wrap="square" rtlCol="0">
            <a:spAutoFit/>
          </a:bodyPr>
          <a:lstStyle/>
          <a:p>
            <a:r>
              <a:rPr lang="fr-FR" dirty="0"/>
              <a:t>Une séance d’apprentissage des gestes de premiers secours (PSC1).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L’Accueil du collège</a:t>
            </a:r>
          </a:p>
        </p:txBody>
      </p:sp>
      <p:pic>
        <p:nvPicPr>
          <p:cNvPr id="3" name="Image 2" descr="IMG_1684 (4).jpg"/>
          <p:cNvPicPr>
            <a:picLocks noChangeAspect="1"/>
          </p:cNvPicPr>
          <p:nvPr/>
        </p:nvPicPr>
        <p:blipFill>
          <a:blip r:embed="rId2" cstate="print"/>
          <a:stretch>
            <a:fillRect/>
          </a:stretch>
        </p:blipFill>
        <p:spPr>
          <a:xfrm>
            <a:off x="323528" y="1412776"/>
            <a:ext cx="4104456" cy="4464496"/>
          </a:xfrm>
          <a:prstGeom prst="rect">
            <a:avLst/>
          </a:prstGeom>
        </p:spPr>
      </p:pic>
      <p:pic>
        <p:nvPicPr>
          <p:cNvPr id="4" name="Image 3" descr="IMG_1685.jpg"/>
          <p:cNvPicPr>
            <a:picLocks noChangeAspect="1"/>
          </p:cNvPicPr>
          <p:nvPr/>
        </p:nvPicPr>
        <p:blipFill>
          <a:blip r:embed="rId3" cstate="print"/>
          <a:stretch>
            <a:fillRect/>
          </a:stretch>
        </p:blipFill>
        <p:spPr>
          <a:xfrm>
            <a:off x="4644008" y="1340768"/>
            <a:ext cx="4176464" cy="4608512"/>
          </a:xfrm>
          <a:prstGeom prst="rect">
            <a:avLst/>
          </a:prstGeom>
        </p:spPr>
      </p:pic>
      <p:sp>
        <p:nvSpPr>
          <p:cNvPr id="5" name="ZoneTexte 4"/>
          <p:cNvSpPr txBox="1"/>
          <p:nvPr/>
        </p:nvSpPr>
        <p:spPr>
          <a:xfrm>
            <a:off x="251520" y="6021288"/>
            <a:ext cx="8640960" cy="646331"/>
          </a:xfrm>
          <a:prstGeom prst="rect">
            <a:avLst/>
          </a:prstGeom>
          <a:noFill/>
        </p:spPr>
        <p:txBody>
          <a:bodyPr wrap="square" rtlCol="0">
            <a:spAutoFit/>
          </a:bodyPr>
          <a:lstStyle/>
          <a:p>
            <a:r>
              <a:rPr lang="fr-FR" b="1" dirty="0"/>
              <a:t>Arnaud  assure une partie de l’accueil. Il contrôle les entrées et les sorties des visiteurs et des élèves tout en gardant le lien avec l’équipe éducative.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a:solidFill>
                  <a:srgbClr val="C00000"/>
                </a:solidFill>
              </a:rPr>
              <a:t>Les Assistants d’Education (AED)</a:t>
            </a:r>
            <a:br>
              <a:rPr lang="fr-FR" b="1" dirty="0">
                <a:solidFill>
                  <a:srgbClr val="C00000"/>
                </a:solidFill>
              </a:rPr>
            </a:br>
            <a:endParaRPr lang="fr-FR" sz="2700" b="1" dirty="0">
              <a:solidFill>
                <a:srgbClr val="C00000"/>
              </a:solidFill>
            </a:endParaRPr>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1859370"/>
            <a:ext cx="5544616" cy="4147372"/>
          </a:xfrm>
          <a:prstGeom prst="rect">
            <a:avLst/>
          </a:prstGeom>
        </p:spPr>
      </p:pic>
      <p:sp>
        <p:nvSpPr>
          <p:cNvPr id="4" name="ZoneTexte 3"/>
          <p:cNvSpPr txBox="1"/>
          <p:nvPr/>
        </p:nvSpPr>
        <p:spPr>
          <a:xfrm>
            <a:off x="5796136" y="1916832"/>
            <a:ext cx="3168352" cy="4401205"/>
          </a:xfrm>
          <a:prstGeom prst="rect">
            <a:avLst/>
          </a:prstGeom>
          <a:noFill/>
        </p:spPr>
        <p:txBody>
          <a:bodyPr wrap="square" rtlCol="0">
            <a:spAutoFit/>
          </a:bodyPr>
          <a:lstStyle/>
          <a:p>
            <a:r>
              <a:rPr lang="fr-FR" sz="2000" dirty="0"/>
              <a:t>  Les AED de la vie scolaire encadrent les élèves en dehors des heures de cours, surveillent les élèves dans les couloirs,  dans la cour, et durant les heures de permanence. </a:t>
            </a:r>
          </a:p>
          <a:p>
            <a:endParaRPr lang="fr-FR" sz="2000" dirty="0"/>
          </a:p>
          <a:p>
            <a:r>
              <a:rPr lang="fr-FR" sz="2000" dirty="0"/>
              <a:t>L’établissement possède aussi un assistant d’éducation au service informatique. Et d’une assistante d’éducation au CDI.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Les agents de service</a:t>
            </a:r>
          </a:p>
        </p:txBody>
      </p:sp>
      <p:pic>
        <p:nvPicPr>
          <p:cNvPr id="3" name="Image 2" descr="IMG_1713.jfif"/>
          <p:cNvPicPr>
            <a:picLocks noChangeAspect="1"/>
          </p:cNvPicPr>
          <p:nvPr/>
        </p:nvPicPr>
        <p:blipFill>
          <a:blip r:embed="rId2" cstate="print"/>
          <a:stretch>
            <a:fillRect/>
          </a:stretch>
        </p:blipFill>
        <p:spPr>
          <a:xfrm>
            <a:off x="323528" y="1412776"/>
            <a:ext cx="4104456" cy="3960440"/>
          </a:xfrm>
          <a:prstGeom prst="rect">
            <a:avLst/>
          </a:prstGeom>
        </p:spPr>
      </p:pic>
      <p:pic>
        <p:nvPicPr>
          <p:cNvPr id="4" name="Image 3" descr="IMG_1715.jfif"/>
          <p:cNvPicPr>
            <a:picLocks noChangeAspect="1"/>
          </p:cNvPicPr>
          <p:nvPr/>
        </p:nvPicPr>
        <p:blipFill>
          <a:blip r:embed="rId3" cstate="print"/>
          <a:stretch>
            <a:fillRect/>
          </a:stretch>
        </p:blipFill>
        <p:spPr>
          <a:xfrm>
            <a:off x="4427984" y="1412777"/>
            <a:ext cx="4464496" cy="3960440"/>
          </a:xfrm>
          <a:prstGeom prst="rect">
            <a:avLst/>
          </a:prstGeom>
        </p:spPr>
      </p:pic>
      <p:sp>
        <p:nvSpPr>
          <p:cNvPr id="5" name="ZoneTexte 4"/>
          <p:cNvSpPr txBox="1"/>
          <p:nvPr/>
        </p:nvSpPr>
        <p:spPr>
          <a:xfrm>
            <a:off x="395536" y="5589240"/>
            <a:ext cx="8496944" cy="369332"/>
          </a:xfrm>
          <a:prstGeom prst="rect">
            <a:avLst/>
          </a:prstGeom>
          <a:noFill/>
        </p:spPr>
        <p:txBody>
          <a:bodyPr wrap="square" rtlCol="0">
            <a:spAutoFit/>
          </a:bodyPr>
          <a:lstStyle/>
          <a:p>
            <a:pPr algn="ctr"/>
            <a:r>
              <a:rPr lang="fr-FR" b="1" dirty="0"/>
              <a:t>Ils assurent l’entretien des locaux et des espaces extérieurs de l’établissement.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pic>
        <p:nvPicPr>
          <p:cNvPr id="3" name="Image 2" descr="IMG_1708.jfif"/>
          <p:cNvPicPr>
            <a:picLocks noChangeAspect="1"/>
          </p:cNvPicPr>
          <p:nvPr/>
        </p:nvPicPr>
        <p:blipFill>
          <a:blip r:embed="rId2" cstate="print"/>
          <a:stretch>
            <a:fillRect/>
          </a:stretch>
        </p:blipFill>
        <p:spPr>
          <a:xfrm>
            <a:off x="0" y="0"/>
            <a:ext cx="9144000" cy="6858000"/>
          </a:xfrm>
          <a:prstGeom prst="rect">
            <a:avLst/>
          </a:prstGeom>
        </p:spPr>
      </p:pic>
      <p:sp>
        <p:nvSpPr>
          <p:cNvPr id="4" name="ZoneTexte 3"/>
          <p:cNvSpPr txBox="1"/>
          <p:nvPr/>
        </p:nvSpPr>
        <p:spPr>
          <a:xfrm>
            <a:off x="251520" y="332656"/>
            <a:ext cx="8640960" cy="1938992"/>
          </a:xfrm>
          <a:prstGeom prst="rect">
            <a:avLst/>
          </a:prstGeom>
          <a:noFill/>
        </p:spPr>
        <p:txBody>
          <a:bodyPr wrap="square" rtlCol="0">
            <a:spAutoFit/>
          </a:bodyPr>
          <a:lstStyle/>
          <a:p>
            <a:r>
              <a:rPr lang="fr-FR" sz="6000" b="1" dirty="0">
                <a:solidFill>
                  <a:srgbClr val="C00000"/>
                </a:solidFill>
              </a:rPr>
              <a:t>Les Locaux de l’Etablissement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IMG_1729 (1).jpg"/>
          <p:cNvPicPr>
            <a:picLocks noChangeAspect="1"/>
          </p:cNvPicPr>
          <p:nvPr/>
        </p:nvPicPr>
        <p:blipFill>
          <a:blip r:embed="rId2" cstate="print"/>
          <a:stretch>
            <a:fillRect/>
          </a:stretch>
        </p:blipFill>
        <p:spPr>
          <a:xfrm>
            <a:off x="3851920" y="2996952"/>
            <a:ext cx="5292080" cy="3861048"/>
          </a:xfrm>
          <a:prstGeom prst="rect">
            <a:avLst/>
          </a:prstGeom>
        </p:spPr>
      </p:pic>
      <p:pic>
        <p:nvPicPr>
          <p:cNvPr id="4" name="Image 3" descr="IMG_1710.jfif"/>
          <p:cNvPicPr>
            <a:picLocks noChangeAspect="1"/>
          </p:cNvPicPr>
          <p:nvPr/>
        </p:nvPicPr>
        <p:blipFill>
          <a:blip r:embed="rId3" cstate="print"/>
          <a:stretch>
            <a:fillRect/>
          </a:stretch>
        </p:blipFill>
        <p:spPr>
          <a:xfrm>
            <a:off x="0" y="2780928"/>
            <a:ext cx="3851920" cy="4077072"/>
          </a:xfrm>
          <a:prstGeom prst="rect">
            <a:avLst/>
          </a:prstGeom>
        </p:spPr>
      </p:pic>
      <p:pic>
        <p:nvPicPr>
          <p:cNvPr id="3" name="Image 2" descr="IMG_1740.jfif"/>
          <p:cNvPicPr>
            <a:picLocks noChangeAspect="1"/>
          </p:cNvPicPr>
          <p:nvPr/>
        </p:nvPicPr>
        <p:blipFill>
          <a:blip r:embed="rId4" cstate="print"/>
          <a:stretch>
            <a:fillRect/>
          </a:stretch>
        </p:blipFill>
        <p:spPr>
          <a:xfrm>
            <a:off x="0" y="0"/>
            <a:ext cx="9144000" cy="3356992"/>
          </a:xfrm>
          <a:prstGeom prst="rect">
            <a:avLst/>
          </a:prstGeom>
        </p:spPr>
      </p:pic>
      <p:sp>
        <p:nvSpPr>
          <p:cNvPr id="2" name="Titre 1"/>
          <p:cNvSpPr>
            <a:spLocks noGrp="1"/>
          </p:cNvSpPr>
          <p:nvPr>
            <p:ph type="title"/>
          </p:nvPr>
        </p:nvSpPr>
        <p:spPr>
          <a:xfrm>
            <a:off x="611560" y="0"/>
            <a:ext cx="8229600" cy="908720"/>
          </a:xfrm>
        </p:spPr>
        <p:txBody>
          <a:bodyPr>
            <a:noAutofit/>
          </a:bodyPr>
          <a:lstStyle/>
          <a:p>
            <a:r>
              <a:rPr lang="fr-FR" sz="5400" b="1">
                <a:solidFill>
                  <a:srgbClr val="C00000"/>
                </a:solidFill>
              </a:rPr>
              <a:t>La Cour </a:t>
            </a:r>
            <a:r>
              <a:rPr lang="fr-FR" sz="5400" b="1" dirty="0">
                <a:solidFill>
                  <a:srgbClr val="C00000"/>
                </a:solidFill>
              </a:rPr>
              <a:t>du collège</a:t>
            </a:r>
          </a:p>
        </p:txBody>
      </p:sp>
      <p:sp>
        <p:nvSpPr>
          <p:cNvPr id="11" name="ZoneTexte 10"/>
          <p:cNvSpPr txBox="1"/>
          <p:nvPr/>
        </p:nvSpPr>
        <p:spPr>
          <a:xfrm>
            <a:off x="4283968" y="5517232"/>
            <a:ext cx="4248472" cy="1015663"/>
          </a:xfrm>
          <a:prstGeom prst="rect">
            <a:avLst/>
          </a:prstGeom>
          <a:noFill/>
        </p:spPr>
        <p:txBody>
          <a:bodyPr wrap="square" rtlCol="0">
            <a:spAutoFit/>
          </a:bodyPr>
          <a:lstStyle/>
          <a:p>
            <a:r>
              <a:rPr lang="fr-FR" sz="2000" b="1" dirty="0"/>
              <a:t>Marquage au sol pour se ranger devant sa classe à 8h00, 10h05, 13h40 et 15h45.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IMG_1683.jpg"/>
          <p:cNvPicPr>
            <a:picLocks noChangeAspect="1"/>
          </p:cNvPicPr>
          <p:nvPr/>
        </p:nvPicPr>
        <p:blipFill>
          <a:blip r:embed="rId2" cstate="print"/>
          <a:stretch>
            <a:fillRect/>
          </a:stretch>
        </p:blipFill>
        <p:spPr>
          <a:xfrm>
            <a:off x="0" y="0"/>
            <a:ext cx="4716016" cy="6858000"/>
          </a:xfrm>
          <a:prstGeom prst="rect">
            <a:avLst/>
          </a:prstGeom>
        </p:spPr>
      </p:pic>
      <p:pic>
        <p:nvPicPr>
          <p:cNvPr id="4" name="Image 3" descr="IMG_1678.jpg"/>
          <p:cNvPicPr>
            <a:picLocks noChangeAspect="1"/>
          </p:cNvPicPr>
          <p:nvPr/>
        </p:nvPicPr>
        <p:blipFill>
          <a:blip r:embed="rId3" cstate="print"/>
          <a:stretch>
            <a:fillRect/>
          </a:stretch>
        </p:blipFill>
        <p:spPr>
          <a:xfrm>
            <a:off x="5148064" y="0"/>
            <a:ext cx="3995936" cy="6858000"/>
          </a:xfrm>
          <a:prstGeom prst="rect">
            <a:avLst/>
          </a:prstGeom>
        </p:spPr>
      </p:pic>
      <p:sp>
        <p:nvSpPr>
          <p:cNvPr id="2" name="Titre 1"/>
          <p:cNvSpPr>
            <a:spLocks noGrp="1"/>
          </p:cNvSpPr>
          <p:nvPr>
            <p:ph type="title"/>
          </p:nvPr>
        </p:nvSpPr>
        <p:spPr>
          <a:xfrm>
            <a:off x="251520" y="274638"/>
            <a:ext cx="8435280" cy="1143000"/>
          </a:xfrm>
        </p:spPr>
        <p:txBody>
          <a:bodyPr/>
          <a:lstStyle/>
          <a:p>
            <a:r>
              <a:rPr lang="fr-FR" b="1" dirty="0">
                <a:solidFill>
                  <a:srgbClr val="C00000"/>
                </a:solidFill>
              </a:rPr>
              <a:t>Le terrain d’EPS et le Gymnase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La Salle des Professeurs</a:t>
            </a:r>
          </a:p>
        </p:txBody>
      </p:sp>
      <p:pic>
        <p:nvPicPr>
          <p:cNvPr id="3" name="Image 2" descr="IMG_1744.jfif"/>
          <p:cNvPicPr>
            <a:picLocks noChangeAspect="1"/>
          </p:cNvPicPr>
          <p:nvPr/>
        </p:nvPicPr>
        <p:blipFill>
          <a:blip r:embed="rId2" cstate="print"/>
          <a:stretch>
            <a:fillRect/>
          </a:stretch>
        </p:blipFill>
        <p:spPr>
          <a:xfrm>
            <a:off x="395536" y="1628800"/>
            <a:ext cx="4176464" cy="5040560"/>
          </a:xfrm>
          <a:prstGeom prst="rect">
            <a:avLst/>
          </a:prstGeom>
        </p:spPr>
      </p:pic>
      <p:pic>
        <p:nvPicPr>
          <p:cNvPr id="4" name="Image 3" descr="IMG_1745.jfif"/>
          <p:cNvPicPr>
            <a:picLocks noChangeAspect="1"/>
          </p:cNvPicPr>
          <p:nvPr/>
        </p:nvPicPr>
        <p:blipFill>
          <a:blip r:embed="rId3" cstate="print"/>
          <a:stretch>
            <a:fillRect/>
          </a:stretch>
        </p:blipFill>
        <p:spPr>
          <a:xfrm>
            <a:off x="5004048" y="1628800"/>
            <a:ext cx="3888432" cy="504056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188640"/>
            <a:ext cx="8229600" cy="1143000"/>
          </a:xfrm>
        </p:spPr>
        <p:txBody>
          <a:bodyPr>
            <a:normAutofit/>
          </a:bodyPr>
          <a:lstStyle/>
          <a:p>
            <a:r>
              <a:rPr lang="fr-FR" sz="2800" b="1" dirty="0">
                <a:solidFill>
                  <a:srgbClr val="C00000"/>
                </a:solidFill>
              </a:rPr>
              <a:t>Le Centre de Documentation et D’information (CDI)</a:t>
            </a: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55976" y="3506617"/>
            <a:ext cx="4428196" cy="3140968"/>
          </a:xfrm>
          <a:prstGeom prst="rect">
            <a:avLst/>
          </a:prstGeom>
        </p:spPr>
      </p:pic>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604763"/>
            <a:ext cx="4355976" cy="3042822"/>
          </a:xfrm>
          <a:prstGeom prst="rect">
            <a:avLst/>
          </a:prstGeom>
        </p:spPr>
      </p:pic>
      <p:sp>
        <p:nvSpPr>
          <p:cNvPr id="6" name="ZoneTexte 5"/>
          <p:cNvSpPr txBox="1"/>
          <p:nvPr/>
        </p:nvSpPr>
        <p:spPr>
          <a:xfrm>
            <a:off x="179512" y="1124744"/>
            <a:ext cx="8784976" cy="1077218"/>
          </a:xfrm>
          <a:prstGeom prst="rect">
            <a:avLst/>
          </a:prstGeom>
          <a:noFill/>
        </p:spPr>
        <p:txBody>
          <a:bodyPr wrap="square" rtlCol="0">
            <a:spAutoFit/>
          </a:bodyPr>
          <a:lstStyle/>
          <a:p>
            <a:r>
              <a:rPr lang="fr-FR" sz="1600" b="1" dirty="0"/>
              <a:t>Recherche documentaire, éducation aux médias, prêt de livres, séances pédagogiques, prix du livre vivant. Il y a aussi des ateliers à 13h  ( prix </a:t>
            </a:r>
            <a:r>
              <a:rPr lang="fr-FR" sz="1600" b="1" dirty="0" err="1"/>
              <a:t>Mangawa</a:t>
            </a:r>
            <a:r>
              <a:rPr lang="fr-FR" sz="1600" b="1" dirty="0"/>
              <a:t>, jeux numériques pédagogiques, concours de dessins, concours d’écriture, concours d’origamis, prêt surprise avant les vacances de fin d’année). Le CDI possède également un espace classe avec 13 ordinateurs et des tablettes numériques. </a:t>
            </a:r>
          </a:p>
        </p:txBody>
      </p:sp>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48226" y="2211904"/>
            <a:ext cx="3724220" cy="2785717"/>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 Atelier horticulture</a:t>
            </a:r>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3" y="2003386"/>
            <a:ext cx="5544615" cy="4147372"/>
          </a:xfrm>
          <a:prstGeom prst="rect">
            <a:avLst/>
          </a:prstGeom>
        </p:spPr>
      </p:pic>
      <p:pic>
        <p:nvPicPr>
          <p:cNvPr id="5" name="Image 4" descr="IMG_1753.jpg"/>
          <p:cNvPicPr>
            <a:picLocks noChangeAspect="1"/>
          </p:cNvPicPr>
          <p:nvPr/>
        </p:nvPicPr>
        <p:blipFill>
          <a:blip r:embed="rId3" cstate="print"/>
          <a:stretch>
            <a:fillRect/>
          </a:stretch>
        </p:blipFill>
        <p:spPr>
          <a:xfrm rot="5400000">
            <a:off x="6352055" y="4025209"/>
            <a:ext cx="2337901" cy="2873675"/>
          </a:xfrm>
          <a:prstGeom prst="rect">
            <a:avLst/>
          </a:prstGeom>
        </p:spPr>
      </p:pic>
      <p:sp>
        <p:nvSpPr>
          <p:cNvPr id="4" name="ZoneTexte 3"/>
          <p:cNvSpPr txBox="1"/>
          <p:nvPr/>
        </p:nvSpPr>
        <p:spPr>
          <a:xfrm>
            <a:off x="6156176" y="1484785"/>
            <a:ext cx="2664296" cy="3077766"/>
          </a:xfrm>
          <a:prstGeom prst="rect">
            <a:avLst/>
          </a:prstGeom>
          <a:noFill/>
        </p:spPr>
        <p:txBody>
          <a:bodyPr wrap="square" rtlCol="0">
            <a:spAutoFit/>
          </a:bodyPr>
          <a:lstStyle/>
          <a:p>
            <a:r>
              <a:rPr lang="fr-FR" sz="1600" b="1" dirty="0"/>
              <a:t>Le collège possède un atelier. Les classes de SEGPA procèdent dans cet espace à de nombreux projets de conception (par exemple des couronnes  décoratives pour les fêtes de fin d’année). Dernièrement,  les élèves effectuent des tâches de jardinage et  ont crée des boutures. </a:t>
            </a:r>
          </a:p>
          <a:p>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a:solidFill>
                  <a:srgbClr val="C00000"/>
                </a:solidFill>
              </a:rPr>
              <a:t>Horaires d’ouverture au public et panneau d’affichage</a:t>
            </a:r>
          </a:p>
        </p:txBody>
      </p:sp>
      <p:pic>
        <p:nvPicPr>
          <p:cNvPr id="7" name="Image 6" descr="IMG_1717.jfif"/>
          <p:cNvPicPr>
            <a:picLocks noChangeAspect="1"/>
          </p:cNvPicPr>
          <p:nvPr/>
        </p:nvPicPr>
        <p:blipFill>
          <a:blip r:embed="rId2" cstate="print"/>
          <a:stretch>
            <a:fillRect/>
          </a:stretch>
        </p:blipFill>
        <p:spPr>
          <a:xfrm>
            <a:off x="0" y="4005064"/>
            <a:ext cx="9396536" cy="2852936"/>
          </a:xfrm>
          <a:prstGeom prst="rect">
            <a:avLst/>
          </a:prstGeom>
        </p:spPr>
      </p:pic>
      <p:sp>
        <p:nvSpPr>
          <p:cNvPr id="10" name="Flèche vers le haut 9"/>
          <p:cNvSpPr/>
          <p:nvPr/>
        </p:nvSpPr>
        <p:spPr>
          <a:xfrm>
            <a:off x="6228184" y="3789040"/>
            <a:ext cx="216024" cy="2376264"/>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F0000"/>
              </a:solidFill>
            </a:endParaRPr>
          </a:p>
        </p:txBody>
      </p:sp>
      <p:sp>
        <p:nvSpPr>
          <p:cNvPr id="11" name="ZoneTexte 10"/>
          <p:cNvSpPr txBox="1"/>
          <p:nvPr/>
        </p:nvSpPr>
        <p:spPr>
          <a:xfrm>
            <a:off x="0" y="4869160"/>
            <a:ext cx="1907704" cy="830997"/>
          </a:xfrm>
          <a:prstGeom prst="rect">
            <a:avLst/>
          </a:prstGeom>
          <a:noFill/>
        </p:spPr>
        <p:txBody>
          <a:bodyPr wrap="square" rtlCol="0">
            <a:spAutoFit/>
          </a:bodyPr>
          <a:lstStyle/>
          <a:p>
            <a:r>
              <a:rPr lang="fr-FR" sz="2400" b="1" dirty="0">
                <a:solidFill>
                  <a:srgbClr val="FF0000"/>
                </a:solidFill>
              </a:rPr>
              <a:t>Entrée des élèves</a:t>
            </a:r>
          </a:p>
        </p:txBody>
      </p:sp>
      <p:sp>
        <p:nvSpPr>
          <p:cNvPr id="12" name="Flèche vers le bas 11"/>
          <p:cNvSpPr/>
          <p:nvPr/>
        </p:nvSpPr>
        <p:spPr>
          <a:xfrm>
            <a:off x="539552" y="5733256"/>
            <a:ext cx="288032" cy="576064"/>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7524328" y="5013176"/>
            <a:ext cx="1728192" cy="830997"/>
          </a:xfrm>
          <a:prstGeom prst="rect">
            <a:avLst/>
          </a:prstGeom>
          <a:noFill/>
        </p:spPr>
        <p:txBody>
          <a:bodyPr wrap="square" rtlCol="0">
            <a:spAutoFit/>
          </a:bodyPr>
          <a:lstStyle/>
          <a:p>
            <a:r>
              <a:rPr lang="fr-FR" sz="2400" b="1" dirty="0">
                <a:solidFill>
                  <a:srgbClr val="FF0000"/>
                </a:solidFill>
              </a:rPr>
              <a:t>Entrée des visiteurs</a:t>
            </a:r>
          </a:p>
        </p:txBody>
      </p:sp>
      <p:sp>
        <p:nvSpPr>
          <p:cNvPr id="14" name="Flèche vers le bas 13"/>
          <p:cNvSpPr/>
          <p:nvPr/>
        </p:nvSpPr>
        <p:spPr>
          <a:xfrm>
            <a:off x="8100392" y="5949280"/>
            <a:ext cx="216024" cy="504056"/>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Espace réservé du contenu 7">
            <a:extLst>
              <a:ext uri="{FF2B5EF4-FFF2-40B4-BE49-F238E27FC236}">
                <a16:creationId xmlns:a16="http://schemas.microsoft.com/office/drawing/2014/main" id="{A86965CE-1C50-2896-9A7A-51464482C4D4}"/>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3148558" y="1572487"/>
            <a:ext cx="3099420" cy="2324565"/>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La Salle Audio Visuelle </a:t>
            </a:r>
          </a:p>
        </p:txBody>
      </p:sp>
      <p:pic>
        <p:nvPicPr>
          <p:cNvPr id="3" name="Image 2" descr="IMG_1711.jfif"/>
          <p:cNvPicPr>
            <a:picLocks noChangeAspect="1"/>
          </p:cNvPicPr>
          <p:nvPr/>
        </p:nvPicPr>
        <p:blipFill>
          <a:blip r:embed="rId2" cstate="print"/>
          <a:stretch>
            <a:fillRect/>
          </a:stretch>
        </p:blipFill>
        <p:spPr>
          <a:xfrm>
            <a:off x="395536" y="1124744"/>
            <a:ext cx="8352928" cy="5733256"/>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29208" y="283262"/>
            <a:ext cx="8229600" cy="778098"/>
          </a:xfrm>
        </p:spPr>
        <p:txBody>
          <a:bodyPr>
            <a:normAutofit fontScale="90000"/>
          </a:bodyPr>
          <a:lstStyle/>
          <a:p>
            <a:r>
              <a:rPr lang="fr-FR" sz="4000" b="1" dirty="0">
                <a:solidFill>
                  <a:srgbClr val="C00000"/>
                </a:solidFill>
              </a:rPr>
              <a:t>TIERLABS</a:t>
            </a:r>
            <a:br>
              <a:rPr lang="fr-FR" b="1" dirty="0">
                <a:solidFill>
                  <a:srgbClr val="C00000"/>
                </a:solidFill>
              </a:rPr>
            </a:br>
            <a:endParaRPr lang="fr-FR" b="1" dirty="0">
              <a:solidFill>
                <a:srgbClr val="C00000"/>
              </a:solidFill>
            </a:endParaRPr>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747" y="908720"/>
            <a:ext cx="3725189" cy="2780928"/>
          </a:xfrm>
          <a:prstGeom prst="rect">
            <a:avLst/>
          </a:prstGeom>
        </p:spPr>
      </p:pic>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4008" y="1196752"/>
            <a:ext cx="3706420" cy="4392488"/>
          </a:xfrm>
          <a:prstGeom prst="rect">
            <a:avLst/>
          </a:prstGeom>
        </p:spPr>
      </p:pic>
      <p:pic>
        <p:nvPicPr>
          <p:cNvPr id="6" name="Imag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8058" y="3778129"/>
            <a:ext cx="4176464" cy="2776904"/>
          </a:xfrm>
          <a:prstGeom prst="rect">
            <a:avLst/>
          </a:prstGeom>
        </p:spPr>
      </p:pic>
      <p:sp>
        <p:nvSpPr>
          <p:cNvPr id="8" name="ZoneTexte 7"/>
          <p:cNvSpPr txBox="1"/>
          <p:nvPr/>
        </p:nvSpPr>
        <p:spPr>
          <a:xfrm>
            <a:off x="4644008" y="1412776"/>
            <a:ext cx="2304256" cy="369332"/>
          </a:xfrm>
          <a:prstGeom prst="rect">
            <a:avLst/>
          </a:prstGeom>
          <a:noFill/>
        </p:spPr>
        <p:txBody>
          <a:bodyPr wrap="square" rtlCol="0">
            <a:spAutoFit/>
          </a:bodyPr>
          <a:lstStyle/>
          <a:p>
            <a:r>
              <a:rPr lang="fr-FR" dirty="0"/>
              <a:t>Collioure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La Salle de Musique </a:t>
            </a:r>
          </a:p>
        </p:txBody>
      </p:sp>
      <p:pic>
        <p:nvPicPr>
          <p:cNvPr id="3" name="Image 2" descr="IMG_1727.jfif"/>
          <p:cNvPicPr>
            <a:picLocks noChangeAspect="1"/>
          </p:cNvPicPr>
          <p:nvPr/>
        </p:nvPicPr>
        <p:blipFill>
          <a:blip r:embed="rId2" cstate="print"/>
          <a:stretch>
            <a:fillRect/>
          </a:stretch>
        </p:blipFill>
        <p:spPr>
          <a:xfrm>
            <a:off x="251520" y="1340768"/>
            <a:ext cx="4320480" cy="5112568"/>
          </a:xfrm>
          <a:prstGeom prst="rect">
            <a:avLst/>
          </a:prstGeom>
        </p:spPr>
      </p:pic>
      <p:pic>
        <p:nvPicPr>
          <p:cNvPr id="4" name="Image 3" descr="IMG_1725.jfif"/>
          <p:cNvPicPr>
            <a:picLocks noChangeAspect="1"/>
          </p:cNvPicPr>
          <p:nvPr/>
        </p:nvPicPr>
        <p:blipFill>
          <a:blip r:embed="rId3" cstate="print"/>
          <a:stretch>
            <a:fillRect/>
          </a:stretch>
        </p:blipFill>
        <p:spPr>
          <a:xfrm rot="5400000">
            <a:off x="5476664" y="652128"/>
            <a:ext cx="2627784" cy="4005064"/>
          </a:xfrm>
          <a:prstGeom prst="rect">
            <a:avLst/>
          </a:prstGeom>
        </p:spPr>
      </p:pic>
      <p:pic>
        <p:nvPicPr>
          <p:cNvPr id="5" name="Image 4" descr="IMG_1726.jfif"/>
          <p:cNvPicPr>
            <a:picLocks noChangeAspect="1"/>
          </p:cNvPicPr>
          <p:nvPr/>
        </p:nvPicPr>
        <p:blipFill>
          <a:blip r:embed="rId4" cstate="print"/>
          <a:stretch>
            <a:fillRect/>
          </a:stretch>
        </p:blipFill>
        <p:spPr>
          <a:xfrm rot="5400000">
            <a:off x="5722100" y="3287012"/>
            <a:ext cx="2236304" cy="396044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La Salle d’Arts Plastiques</a:t>
            </a:r>
          </a:p>
        </p:txBody>
      </p:sp>
      <p:pic>
        <p:nvPicPr>
          <p:cNvPr id="3" name="Image 2" descr="IMG_1735.jfif"/>
          <p:cNvPicPr>
            <a:picLocks noChangeAspect="1"/>
          </p:cNvPicPr>
          <p:nvPr/>
        </p:nvPicPr>
        <p:blipFill>
          <a:blip r:embed="rId2" cstate="print"/>
          <a:stretch>
            <a:fillRect/>
          </a:stretch>
        </p:blipFill>
        <p:spPr>
          <a:xfrm>
            <a:off x="323528" y="1412776"/>
            <a:ext cx="3816424" cy="2448272"/>
          </a:xfrm>
          <a:prstGeom prst="rect">
            <a:avLst/>
          </a:prstGeom>
        </p:spPr>
      </p:pic>
      <p:pic>
        <p:nvPicPr>
          <p:cNvPr id="4" name="Image 3" descr="IMG_1736.jfif"/>
          <p:cNvPicPr>
            <a:picLocks noChangeAspect="1"/>
          </p:cNvPicPr>
          <p:nvPr/>
        </p:nvPicPr>
        <p:blipFill>
          <a:blip r:embed="rId3" cstate="print"/>
          <a:stretch>
            <a:fillRect/>
          </a:stretch>
        </p:blipFill>
        <p:spPr>
          <a:xfrm>
            <a:off x="4788024" y="1412776"/>
            <a:ext cx="3528392" cy="2924944"/>
          </a:xfrm>
          <a:prstGeom prst="rect">
            <a:avLst/>
          </a:prstGeom>
        </p:spPr>
      </p:pic>
      <p:pic>
        <p:nvPicPr>
          <p:cNvPr id="5" name="Image 4" descr="IMG_1737.jfif"/>
          <p:cNvPicPr>
            <a:picLocks noChangeAspect="1"/>
          </p:cNvPicPr>
          <p:nvPr/>
        </p:nvPicPr>
        <p:blipFill>
          <a:blip r:embed="rId4" cstate="print"/>
          <a:stretch>
            <a:fillRect/>
          </a:stretch>
        </p:blipFill>
        <p:spPr>
          <a:xfrm>
            <a:off x="827584" y="4149080"/>
            <a:ext cx="5616624" cy="2563312"/>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011222"/>
          </a:xfrm>
        </p:spPr>
        <p:txBody>
          <a:bodyPr>
            <a:normAutofit/>
          </a:bodyPr>
          <a:lstStyle/>
          <a:p>
            <a:r>
              <a:rPr lang="fr-FR" b="1" dirty="0">
                <a:solidFill>
                  <a:srgbClr val="C00000"/>
                </a:solidFill>
              </a:rPr>
              <a:t>Le restaurant scolaire</a:t>
            </a:r>
          </a:p>
        </p:txBody>
      </p:sp>
      <p:pic>
        <p:nvPicPr>
          <p:cNvPr id="3" name="Image 2" descr="IMG_1676.jpg"/>
          <p:cNvPicPr>
            <a:picLocks noChangeAspect="1"/>
          </p:cNvPicPr>
          <p:nvPr/>
        </p:nvPicPr>
        <p:blipFill>
          <a:blip r:embed="rId2" cstate="print"/>
          <a:stretch>
            <a:fillRect/>
          </a:stretch>
        </p:blipFill>
        <p:spPr>
          <a:xfrm>
            <a:off x="0" y="2000240"/>
            <a:ext cx="9324528" cy="4797152"/>
          </a:xfrm>
          <a:prstGeom prst="rect">
            <a:avLst/>
          </a:prstGeom>
        </p:spPr>
      </p:pic>
      <p:sp>
        <p:nvSpPr>
          <p:cNvPr id="4" name="ZoneTexte 3"/>
          <p:cNvSpPr txBox="1"/>
          <p:nvPr/>
        </p:nvSpPr>
        <p:spPr>
          <a:xfrm>
            <a:off x="251520" y="1340768"/>
            <a:ext cx="8640960" cy="646331"/>
          </a:xfrm>
          <a:prstGeom prst="rect">
            <a:avLst/>
          </a:prstGeom>
          <a:noFill/>
        </p:spPr>
        <p:txBody>
          <a:bodyPr wrap="square" rtlCol="0">
            <a:spAutoFit/>
          </a:bodyPr>
          <a:lstStyle/>
          <a:p>
            <a:r>
              <a:rPr lang="fr-FR" b="1" dirty="0"/>
              <a:t>Le Chef cuisinier et son équipe assure des repas équilibrés et variés tous les midis excepté le mercredi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La Salle d’Etude</a:t>
            </a:r>
          </a:p>
        </p:txBody>
      </p:sp>
      <p:pic>
        <p:nvPicPr>
          <p:cNvPr id="3" name="Image 2" descr="IMG_1703.jpg"/>
          <p:cNvPicPr>
            <a:picLocks noChangeAspect="1"/>
          </p:cNvPicPr>
          <p:nvPr/>
        </p:nvPicPr>
        <p:blipFill>
          <a:blip r:embed="rId2" cstate="print"/>
          <a:stretch>
            <a:fillRect/>
          </a:stretch>
        </p:blipFill>
        <p:spPr>
          <a:xfrm>
            <a:off x="251520" y="1556792"/>
            <a:ext cx="6336704" cy="5040560"/>
          </a:xfrm>
          <a:prstGeom prst="rect">
            <a:avLst/>
          </a:prstGeom>
        </p:spPr>
      </p:pic>
      <p:sp>
        <p:nvSpPr>
          <p:cNvPr id="4" name="ZoneTexte 3"/>
          <p:cNvSpPr txBox="1"/>
          <p:nvPr/>
        </p:nvSpPr>
        <p:spPr>
          <a:xfrm>
            <a:off x="6804248" y="2492896"/>
            <a:ext cx="1944216" cy="2308324"/>
          </a:xfrm>
          <a:prstGeom prst="rect">
            <a:avLst/>
          </a:prstGeom>
          <a:noFill/>
        </p:spPr>
        <p:txBody>
          <a:bodyPr wrap="square" rtlCol="0">
            <a:spAutoFit/>
          </a:bodyPr>
          <a:lstStyle/>
          <a:p>
            <a:r>
              <a:rPr lang="fr-FR" b="1" dirty="0"/>
              <a:t>En cas d’absences de professeur ou d’heure de libre dans l’emploi du temps, les élèves choisissent d’aller en étude ou au CDI.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L’Accueil des Parents</a:t>
            </a:r>
          </a:p>
        </p:txBody>
      </p:sp>
      <p:pic>
        <p:nvPicPr>
          <p:cNvPr id="3" name="Image 2" descr="IMG_1721.jfif"/>
          <p:cNvPicPr>
            <a:picLocks noChangeAspect="1"/>
          </p:cNvPicPr>
          <p:nvPr/>
        </p:nvPicPr>
        <p:blipFill>
          <a:blip r:embed="rId2" cstate="print"/>
          <a:stretch>
            <a:fillRect/>
          </a:stretch>
        </p:blipFill>
        <p:spPr>
          <a:xfrm>
            <a:off x="251520" y="1628800"/>
            <a:ext cx="4752528" cy="4968552"/>
          </a:xfrm>
          <a:prstGeom prst="rect">
            <a:avLst/>
          </a:prstGeom>
        </p:spPr>
      </p:pic>
      <p:sp>
        <p:nvSpPr>
          <p:cNvPr id="4" name="ZoneTexte 3"/>
          <p:cNvSpPr txBox="1"/>
          <p:nvPr/>
        </p:nvSpPr>
        <p:spPr>
          <a:xfrm>
            <a:off x="5292080" y="2060848"/>
            <a:ext cx="3600400" cy="3785652"/>
          </a:xfrm>
          <a:prstGeom prst="rect">
            <a:avLst/>
          </a:prstGeom>
          <a:noFill/>
        </p:spPr>
        <p:txBody>
          <a:bodyPr wrap="square" rtlCol="0">
            <a:spAutoFit/>
          </a:bodyPr>
          <a:lstStyle/>
          <a:p>
            <a:r>
              <a:rPr lang="fr-FR" sz="2000" b="1" dirty="0"/>
              <a:t>Des « petits salons » permettent d’accueillir les parents d’élèves afin de s’entretenir avec les professeurs. Ces entretiens ont lieu  notamment  le mardi soir de 16h à 17h.</a:t>
            </a:r>
          </a:p>
          <a:p>
            <a:endParaRPr lang="fr-FR" sz="2000" b="1" dirty="0"/>
          </a:p>
          <a:p>
            <a:r>
              <a:rPr lang="fr-FR" sz="2000" b="1" dirty="0"/>
              <a:t>Pour faciliter la communication famille/collège, une adresse email existe:</a:t>
            </a:r>
          </a:p>
          <a:p>
            <a:r>
              <a:rPr lang="fr-FR" sz="2000" b="1" dirty="0">
                <a:solidFill>
                  <a:srgbClr val="C00000"/>
                </a:solidFill>
              </a:rPr>
              <a:t>parents.pagnol66@gmail.com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pic>
        <p:nvPicPr>
          <p:cNvPr id="3" name="Image 2" descr="IMG_1708.jfif"/>
          <p:cNvPicPr>
            <a:picLocks noChangeAspect="1"/>
          </p:cNvPicPr>
          <p:nvPr/>
        </p:nvPicPr>
        <p:blipFill>
          <a:blip r:embed="rId2" cstate="print"/>
          <a:stretch>
            <a:fillRect/>
          </a:stretch>
        </p:blipFill>
        <p:spPr>
          <a:xfrm>
            <a:off x="0" y="0"/>
            <a:ext cx="9144000" cy="6858000"/>
          </a:xfrm>
          <a:prstGeom prst="rect">
            <a:avLst/>
          </a:prstGeom>
        </p:spPr>
      </p:pic>
      <p:sp>
        <p:nvSpPr>
          <p:cNvPr id="4" name="ZoneTexte 3"/>
          <p:cNvSpPr txBox="1"/>
          <p:nvPr/>
        </p:nvSpPr>
        <p:spPr>
          <a:xfrm>
            <a:off x="251520" y="332656"/>
            <a:ext cx="8640960" cy="923330"/>
          </a:xfrm>
          <a:prstGeom prst="rect">
            <a:avLst/>
          </a:prstGeom>
          <a:noFill/>
        </p:spPr>
        <p:txBody>
          <a:bodyPr wrap="square" rtlCol="0">
            <a:spAutoFit/>
          </a:bodyPr>
          <a:lstStyle/>
          <a:p>
            <a:r>
              <a:rPr lang="fr-FR" sz="5400" b="1" dirty="0">
                <a:solidFill>
                  <a:srgbClr val="C00000"/>
                </a:solidFill>
              </a:rPr>
              <a:t>L’organisation pédagogique</a:t>
            </a:r>
          </a:p>
        </p:txBody>
      </p:sp>
    </p:spTree>
    <p:extLst>
      <p:ext uri="{BB962C8B-B14F-4D97-AF65-F5344CB8AC3E}">
        <p14:creationId xmlns:p14="http://schemas.microsoft.com/office/powerpoint/2010/main" val="34396484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La classe de 6°</a:t>
            </a:r>
          </a:p>
        </p:txBody>
      </p:sp>
      <p:graphicFrame>
        <p:nvGraphicFramePr>
          <p:cNvPr id="4" name="Tableau 3"/>
          <p:cNvGraphicFramePr>
            <a:graphicFrameLocks noGrp="1"/>
          </p:cNvGraphicFramePr>
          <p:nvPr/>
        </p:nvGraphicFramePr>
        <p:xfrm>
          <a:off x="1259632" y="1484784"/>
          <a:ext cx="6576392" cy="5207645"/>
        </p:xfrm>
        <a:graphic>
          <a:graphicData uri="http://schemas.openxmlformats.org/drawingml/2006/table">
            <a:tbl>
              <a:tblPr firstRow="1" bandRow="1">
                <a:tableStyleId>{5C22544A-7EE6-4342-B048-85BDC9FD1C3A}</a:tableStyleId>
              </a:tblPr>
              <a:tblGrid>
                <a:gridCol w="3288196">
                  <a:extLst>
                    <a:ext uri="{9D8B030D-6E8A-4147-A177-3AD203B41FA5}">
                      <a16:colId xmlns:a16="http://schemas.microsoft.com/office/drawing/2014/main" val="20000"/>
                    </a:ext>
                  </a:extLst>
                </a:gridCol>
                <a:gridCol w="3288196">
                  <a:extLst>
                    <a:ext uri="{9D8B030D-6E8A-4147-A177-3AD203B41FA5}">
                      <a16:colId xmlns:a16="http://schemas.microsoft.com/office/drawing/2014/main" val="20001"/>
                    </a:ext>
                  </a:extLst>
                </a:gridCol>
              </a:tblGrid>
              <a:tr h="702820">
                <a:tc>
                  <a:txBody>
                    <a:bodyPr/>
                    <a:lstStyle/>
                    <a:p>
                      <a:pPr algn="ctr"/>
                      <a:r>
                        <a:rPr lang="fr-FR" dirty="0"/>
                        <a:t>Disciplines</a:t>
                      </a:r>
                    </a:p>
                  </a:txBody>
                  <a:tcPr/>
                </a:tc>
                <a:tc>
                  <a:txBody>
                    <a:bodyPr/>
                    <a:lstStyle/>
                    <a:p>
                      <a:r>
                        <a:rPr lang="fr-FR" dirty="0"/>
                        <a:t>Nombres d’heure</a:t>
                      </a:r>
                      <a:r>
                        <a:rPr lang="fr-FR" baseline="0" dirty="0"/>
                        <a:t> par semaine</a:t>
                      </a:r>
                      <a:endParaRPr lang="fr-FR" dirty="0"/>
                    </a:p>
                  </a:txBody>
                  <a:tcPr/>
                </a:tc>
                <a:extLst>
                  <a:ext uri="{0D108BD9-81ED-4DB2-BD59-A6C34878D82A}">
                    <a16:rowId xmlns:a16="http://schemas.microsoft.com/office/drawing/2014/main" val="10000"/>
                  </a:ext>
                </a:extLst>
              </a:tr>
              <a:tr h="407189">
                <a:tc>
                  <a:txBody>
                    <a:bodyPr/>
                    <a:lstStyle/>
                    <a:p>
                      <a:r>
                        <a:rPr lang="fr-FR" dirty="0"/>
                        <a:t>Français</a:t>
                      </a:r>
                    </a:p>
                  </a:txBody>
                  <a:tcPr/>
                </a:tc>
                <a:tc>
                  <a:txBody>
                    <a:bodyPr/>
                    <a:lstStyle/>
                    <a:p>
                      <a:r>
                        <a:rPr lang="fr-FR" dirty="0"/>
                        <a:t>4.5 heures</a:t>
                      </a:r>
                    </a:p>
                  </a:txBody>
                  <a:tcPr/>
                </a:tc>
                <a:extLst>
                  <a:ext uri="{0D108BD9-81ED-4DB2-BD59-A6C34878D82A}">
                    <a16:rowId xmlns:a16="http://schemas.microsoft.com/office/drawing/2014/main" val="10001"/>
                  </a:ext>
                </a:extLst>
              </a:tr>
              <a:tr h="407189">
                <a:tc>
                  <a:txBody>
                    <a:bodyPr/>
                    <a:lstStyle/>
                    <a:p>
                      <a:r>
                        <a:rPr lang="fr-FR" dirty="0"/>
                        <a:t>Mathématiques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a:t>4.5 heures</a:t>
                      </a:r>
                    </a:p>
                  </a:txBody>
                  <a:tcPr/>
                </a:tc>
                <a:extLst>
                  <a:ext uri="{0D108BD9-81ED-4DB2-BD59-A6C34878D82A}">
                    <a16:rowId xmlns:a16="http://schemas.microsoft.com/office/drawing/2014/main" val="10002"/>
                  </a:ext>
                </a:extLst>
              </a:tr>
              <a:tr h="407189">
                <a:tc>
                  <a:txBody>
                    <a:bodyPr/>
                    <a:lstStyle/>
                    <a:p>
                      <a:r>
                        <a:rPr lang="fr-FR" dirty="0"/>
                        <a:t>Histoire/Géographie</a:t>
                      </a:r>
                    </a:p>
                  </a:txBody>
                  <a:tcPr/>
                </a:tc>
                <a:tc>
                  <a:txBody>
                    <a:bodyPr/>
                    <a:lstStyle/>
                    <a:p>
                      <a:r>
                        <a:rPr lang="fr-FR" dirty="0"/>
                        <a:t>3</a:t>
                      </a:r>
                      <a:r>
                        <a:rPr lang="fr-FR" baseline="0" dirty="0"/>
                        <a:t> heures</a:t>
                      </a:r>
                      <a:endParaRPr lang="fr-FR" dirty="0"/>
                    </a:p>
                  </a:txBody>
                  <a:tcPr/>
                </a:tc>
                <a:extLst>
                  <a:ext uri="{0D108BD9-81ED-4DB2-BD59-A6C34878D82A}">
                    <a16:rowId xmlns:a16="http://schemas.microsoft.com/office/drawing/2014/main" val="10003"/>
                  </a:ext>
                </a:extLst>
              </a:tr>
              <a:tr h="407189">
                <a:tc>
                  <a:txBody>
                    <a:bodyPr/>
                    <a:lstStyle/>
                    <a:p>
                      <a:r>
                        <a:rPr lang="fr-FR" dirty="0"/>
                        <a:t>Arts plastiques + Education musicale </a:t>
                      </a:r>
                    </a:p>
                  </a:txBody>
                  <a:tcPr/>
                </a:tc>
                <a:tc>
                  <a:txBody>
                    <a:bodyPr/>
                    <a:lstStyle/>
                    <a:p>
                      <a:r>
                        <a:rPr lang="fr-FR" dirty="0"/>
                        <a:t>1 heure + 1 heure</a:t>
                      </a:r>
                    </a:p>
                  </a:txBody>
                  <a:tcPr/>
                </a:tc>
                <a:extLst>
                  <a:ext uri="{0D108BD9-81ED-4DB2-BD59-A6C34878D82A}">
                    <a16:rowId xmlns:a16="http://schemas.microsoft.com/office/drawing/2014/main" val="10004"/>
                  </a:ext>
                </a:extLst>
              </a:tr>
              <a:tr h="407189">
                <a:tc>
                  <a:txBody>
                    <a:bodyPr/>
                    <a:lstStyle/>
                    <a:p>
                      <a:r>
                        <a:rPr lang="fr-FR" dirty="0"/>
                        <a:t>Anglais</a:t>
                      </a:r>
                    </a:p>
                  </a:txBody>
                  <a:tcPr/>
                </a:tc>
                <a:tc>
                  <a:txBody>
                    <a:bodyPr/>
                    <a:lstStyle/>
                    <a:p>
                      <a:r>
                        <a:rPr lang="fr-FR" dirty="0"/>
                        <a:t>4 heures</a:t>
                      </a:r>
                    </a:p>
                  </a:txBody>
                  <a:tcPr/>
                </a:tc>
                <a:extLst>
                  <a:ext uri="{0D108BD9-81ED-4DB2-BD59-A6C34878D82A}">
                    <a16:rowId xmlns:a16="http://schemas.microsoft.com/office/drawing/2014/main" val="10005"/>
                  </a:ext>
                </a:extLst>
              </a:tr>
              <a:tr h="407189">
                <a:tc>
                  <a:txBody>
                    <a:bodyPr/>
                    <a:lstStyle/>
                    <a:p>
                      <a:r>
                        <a:rPr lang="fr-FR" dirty="0"/>
                        <a:t>EPS </a:t>
                      </a:r>
                    </a:p>
                  </a:txBody>
                  <a:tcPr/>
                </a:tc>
                <a:tc>
                  <a:txBody>
                    <a:bodyPr/>
                    <a:lstStyle/>
                    <a:p>
                      <a:r>
                        <a:rPr lang="fr-FR" dirty="0"/>
                        <a:t>4 heures</a:t>
                      </a:r>
                    </a:p>
                  </a:txBody>
                  <a:tcPr/>
                </a:tc>
                <a:extLst>
                  <a:ext uri="{0D108BD9-81ED-4DB2-BD59-A6C34878D82A}">
                    <a16:rowId xmlns:a16="http://schemas.microsoft.com/office/drawing/2014/main" val="10006"/>
                  </a:ext>
                </a:extLst>
              </a:tr>
              <a:tr h="407189">
                <a:tc>
                  <a:txBody>
                    <a:bodyPr/>
                    <a:lstStyle/>
                    <a:p>
                      <a:r>
                        <a:rPr lang="fr-FR" dirty="0"/>
                        <a:t>Sciences</a:t>
                      </a:r>
                      <a:r>
                        <a:rPr lang="fr-FR" baseline="0" dirty="0"/>
                        <a:t> (SVT, physique, technologie)</a:t>
                      </a:r>
                      <a:endParaRPr lang="fr-FR" dirty="0"/>
                    </a:p>
                  </a:txBody>
                  <a:tcPr/>
                </a:tc>
                <a:tc>
                  <a:txBody>
                    <a:bodyPr/>
                    <a:lstStyle/>
                    <a:p>
                      <a:r>
                        <a:rPr lang="fr-FR" dirty="0"/>
                        <a:t>4 heures</a:t>
                      </a:r>
                    </a:p>
                  </a:txBody>
                  <a:tcPr/>
                </a:tc>
                <a:extLst>
                  <a:ext uri="{0D108BD9-81ED-4DB2-BD59-A6C34878D82A}">
                    <a16:rowId xmlns:a16="http://schemas.microsoft.com/office/drawing/2014/main" val="10007"/>
                  </a:ext>
                </a:extLst>
              </a:tr>
              <a:tr h="702820">
                <a:tc>
                  <a:txBody>
                    <a:bodyPr/>
                    <a:lstStyle/>
                    <a:p>
                      <a:r>
                        <a:rPr lang="fr-FR" dirty="0"/>
                        <a:t>Facultatif : Dispositif devoirs faits,</a:t>
                      </a:r>
                    </a:p>
                    <a:p>
                      <a:r>
                        <a:rPr lang="fr-FR" dirty="0"/>
                        <a:t>Langue</a:t>
                      </a:r>
                      <a:r>
                        <a:rPr lang="fr-FR" baseline="0" dirty="0"/>
                        <a:t> vivante 2 (allemand ou espagnol), catalan</a:t>
                      </a:r>
                      <a:endParaRPr lang="fr-FR" dirty="0"/>
                    </a:p>
                  </a:txBody>
                  <a:tcPr/>
                </a:tc>
                <a:tc>
                  <a:txBody>
                    <a:bodyPr/>
                    <a:lstStyle/>
                    <a:p>
                      <a:endParaRPr lang="fr-FR" dirty="0"/>
                    </a:p>
                  </a:txBody>
                  <a:tcPr/>
                </a:tc>
                <a:extLst>
                  <a:ext uri="{0D108BD9-81ED-4DB2-BD59-A6C34878D82A}">
                    <a16:rowId xmlns:a16="http://schemas.microsoft.com/office/drawing/2014/main" val="10008"/>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510108-E896-45D9-AFC5-77F5F2C7F3F0}"/>
              </a:ext>
            </a:extLst>
          </p:cNvPr>
          <p:cNvSpPr>
            <a:spLocks noGrp="1"/>
          </p:cNvSpPr>
          <p:nvPr>
            <p:ph type="title"/>
          </p:nvPr>
        </p:nvSpPr>
        <p:spPr>
          <a:xfrm>
            <a:off x="457200" y="274638"/>
            <a:ext cx="8229600" cy="706090"/>
          </a:xfrm>
        </p:spPr>
        <p:txBody>
          <a:bodyPr>
            <a:normAutofit fontScale="90000"/>
          </a:bodyPr>
          <a:lstStyle/>
          <a:p>
            <a:r>
              <a:rPr lang="fr-FR" u="sng" dirty="0"/>
              <a:t>Les parcours linguistiques</a:t>
            </a:r>
          </a:p>
        </p:txBody>
      </p:sp>
      <p:graphicFrame>
        <p:nvGraphicFramePr>
          <p:cNvPr id="3" name="Tableau 2">
            <a:extLst>
              <a:ext uri="{FF2B5EF4-FFF2-40B4-BE49-F238E27FC236}">
                <a16:creationId xmlns:a16="http://schemas.microsoft.com/office/drawing/2014/main" id="{3DFE14B5-A28B-40BD-AF4E-65165355391D}"/>
              </a:ext>
            </a:extLst>
          </p:cNvPr>
          <p:cNvGraphicFramePr>
            <a:graphicFrameLocks noGrp="1"/>
          </p:cNvGraphicFramePr>
          <p:nvPr>
            <p:extLst>
              <p:ext uri="{D42A27DB-BD31-4B8C-83A1-F6EECF244321}">
                <p14:modId xmlns:p14="http://schemas.microsoft.com/office/powerpoint/2010/main" val="343234611"/>
              </p:ext>
            </p:extLst>
          </p:nvPr>
        </p:nvGraphicFramePr>
        <p:xfrm>
          <a:off x="827584" y="1410454"/>
          <a:ext cx="7488833" cy="4921433"/>
        </p:xfrm>
        <a:graphic>
          <a:graphicData uri="http://schemas.openxmlformats.org/drawingml/2006/table">
            <a:tbl>
              <a:tblPr>
                <a:tableStyleId>{5C22544A-7EE6-4342-B048-85BDC9FD1C3A}</a:tableStyleId>
              </a:tblPr>
              <a:tblGrid>
                <a:gridCol w="1494807">
                  <a:extLst>
                    <a:ext uri="{9D8B030D-6E8A-4147-A177-3AD203B41FA5}">
                      <a16:colId xmlns:a16="http://schemas.microsoft.com/office/drawing/2014/main" val="3125860957"/>
                    </a:ext>
                  </a:extLst>
                </a:gridCol>
                <a:gridCol w="1494807">
                  <a:extLst>
                    <a:ext uri="{9D8B030D-6E8A-4147-A177-3AD203B41FA5}">
                      <a16:colId xmlns:a16="http://schemas.microsoft.com/office/drawing/2014/main" val="3794442044"/>
                    </a:ext>
                  </a:extLst>
                </a:gridCol>
                <a:gridCol w="1494807">
                  <a:extLst>
                    <a:ext uri="{9D8B030D-6E8A-4147-A177-3AD203B41FA5}">
                      <a16:colId xmlns:a16="http://schemas.microsoft.com/office/drawing/2014/main" val="1667506162"/>
                    </a:ext>
                  </a:extLst>
                </a:gridCol>
                <a:gridCol w="1494807">
                  <a:extLst>
                    <a:ext uri="{9D8B030D-6E8A-4147-A177-3AD203B41FA5}">
                      <a16:colId xmlns:a16="http://schemas.microsoft.com/office/drawing/2014/main" val="864493693"/>
                    </a:ext>
                  </a:extLst>
                </a:gridCol>
                <a:gridCol w="1509605">
                  <a:extLst>
                    <a:ext uri="{9D8B030D-6E8A-4147-A177-3AD203B41FA5}">
                      <a16:colId xmlns:a16="http://schemas.microsoft.com/office/drawing/2014/main" val="705525450"/>
                    </a:ext>
                  </a:extLst>
                </a:gridCol>
              </a:tblGrid>
              <a:tr h="0">
                <a:tc>
                  <a:txBody>
                    <a:bodyPr/>
                    <a:lstStyle/>
                    <a:p>
                      <a:pPr algn="just" fontAlgn="ctr"/>
                      <a:r>
                        <a:rPr lang="fr-FR" sz="1000" u="none" strike="noStrike" dirty="0">
                          <a:effectLst/>
                          <a:latin typeface="Arial" panose="020B0604020202020204" pitchFamily="34" charset="0"/>
                          <a:cs typeface="Arial" panose="020B0604020202020204" pitchFamily="34" charset="0"/>
                        </a:rPr>
                        <a:t> </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tc>
                <a:tc>
                  <a:txBody>
                    <a:bodyPr/>
                    <a:lstStyle/>
                    <a:p>
                      <a:pPr algn="ctr" fontAlgn="ctr"/>
                      <a:r>
                        <a:rPr lang="fr-FR" sz="1000" u="none" strike="noStrike" dirty="0">
                          <a:effectLst/>
                          <a:latin typeface="Arial" panose="020B0604020202020204" pitchFamily="34" charset="0"/>
                          <a:cs typeface="Arial" panose="020B0604020202020204" pitchFamily="34" charset="0"/>
                        </a:rPr>
                        <a:t>Parcours bilingue</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6">
                        <a:lumMod val="20000"/>
                        <a:lumOff val="80000"/>
                      </a:schemeClr>
                    </a:solidFill>
                  </a:tcPr>
                </a:tc>
                <a:tc>
                  <a:txBody>
                    <a:bodyPr/>
                    <a:lstStyle/>
                    <a:p>
                      <a:pPr algn="ctr" fontAlgn="ctr"/>
                      <a:r>
                        <a:rPr lang="fr-FR" sz="1000" u="none" strike="noStrike" dirty="0">
                          <a:effectLst/>
                          <a:latin typeface="Arial" panose="020B0604020202020204" pitchFamily="34" charset="0"/>
                          <a:cs typeface="Arial" panose="020B0604020202020204" pitchFamily="34" charset="0"/>
                        </a:rPr>
                        <a:t>Parcours classique</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2">
                        <a:lumMod val="60000"/>
                        <a:lumOff val="40000"/>
                      </a:schemeClr>
                    </a:solidFill>
                  </a:tcPr>
                </a:tc>
                <a:tc>
                  <a:txBody>
                    <a:bodyPr/>
                    <a:lstStyle/>
                    <a:p>
                      <a:pPr algn="ctr" fontAlgn="ctr"/>
                      <a:r>
                        <a:rPr lang="fr-FR" sz="1000" u="none" strike="noStrike" dirty="0">
                          <a:effectLst/>
                          <a:latin typeface="Arial" panose="020B0604020202020204" pitchFamily="34" charset="0"/>
                          <a:cs typeface="Arial" panose="020B0604020202020204" pitchFamily="34" charset="0"/>
                        </a:rPr>
                        <a:t>Parcours bilangue espagnol</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1">
                        <a:lumMod val="60000"/>
                        <a:lumOff val="40000"/>
                      </a:schemeClr>
                    </a:solidFill>
                  </a:tcPr>
                </a:tc>
                <a:tc>
                  <a:txBody>
                    <a:bodyPr/>
                    <a:lstStyle/>
                    <a:p>
                      <a:pPr algn="ctr" fontAlgn="ctr"/>
                      <a:r>
                        <a:rPr lang="fr-FR" sz="1000" u="none" strike="noStrike" dirty="0">
                          <a:effectLst/>
                          <a:latin typeface="Arial" panose="020B0604020202020204" pitchFamily="34" charset="0"/>
                          <a:cs typeface="Arial" panose="020B0604020202020204" pitchFamily="34" charset="0"/>
                        </a:rPr>
                        <a:t>Parcours bilangue allemand</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4">
                        <a:lumMod val="60000"/>
                        <a:lumOff val="40000"/>
                      </a:schemeClr>
                    </a:solidFill>
                  </a:tcPr>
                </a:tc>
                <a:extLst>
                  <a:ext uri="{0D108BD9-81ED-4DB2-BD59-A6C34878D82A}">
                    <a16:rowId xmlns:a16="http://schemas.microsoft.com/office/drawing/2014/main" val="1108895124"/>
                  </a:ext>
                </a:extLst>
              </a:tr>
              <a:tr h="332370">
                <a:tc rowSpan="3">
                  <a:txBody>
                    <a:bodyPr/>
                    <a:lstStyle/>
                    <a:p>
                      <a:pPr algn="ctr" fontAlgn="ctr"/>
                      <a:r>
                        <a:rPr lang="fr-FR" sz="1000" u="none" strike="noStrike" dirty="0">
                          <a:effectLst/>
                          <a:latin typeface="Arial" panose="020B0604020202020204" pitchFamily="34" charset="0"/>
                          <a:cs typeface="Arial" panose="020B0604020202020204" pitchFamily="34" charset="0"/>
                        </a:rPr>
                        <a:t>6</a:t>
                      </a:r>
                      <a:r>
                        <a:rPr lang="fr-FR" sz="1000" u="none" strike="noStrike" baseline="30000" dirty="0">
                          <a:effectLst/>
                          <a:latin typeface="Arial" panose="020B0604020202020204" pitchFamily="34" charset="0"/>
                          <a:cs typeface="Arial" panose="020B0604020202020204" pitchFamily="34" charset="0"/>
                        </a:rPr>
                        <a:t>ème</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tc>
                <a:tc>
                  <a:txBody>
                    <a:bodyPr/>
                    <a:lstStyle/>
                    <a:p>
                      <a:pPr algn="ctr" fontAlgn="ctr"/>
                      <a:r>
                        <a:rPr lang="fr-FR" sz="1000" u="none" strike="noStrike" dirty="0">
                          <a:effectLst/>
                          <a:latin typeface="Arial" panose="020B0604020202020204" pitchFamily="34" charset="0"/>
                          <a:cs typeface="Arial" panose="020B0604020202020204" pitchFamily="34" charset="0"/>
                        </a:rPr>
                        <a:t>4 heures d'anglais</a:t>
                      </a:r>
                    </a:p>
                    <a:p>
                      <a:pPr algn="ctr" fontAlgn="ctr"/>
                      <a:r>
                        <a:rPr lang="fr-FR" sz="1000" u="none" strike="noStrike" dirty="0">
                          <a:effectLst/>
                          <a:latin typeface="Arial" panose="020B0604020202020204" pitchFamily="34" charset="0"/>
                          <a:cs typeface="Arial" panose="020B0604020202020204" pitchFamily="34" charset="0"/>
                        </a:rPr>
                        <a:t> +</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6">
                        <a:lumMod val="40000"/>
                        <a:lumOff val="60000"/>
                      </a:schemeClr>
                    </a:solidFill>
                  </a:tcPr>
                </a:tc>
                <a:tc>
                  <a:txBody>
                    <a:bodyPr/>
                    <a:lstStyle/>
                    <a:p>
                      <a:pPr algn="ctr" fontAlgn="ctr"/>
                      <a:r>
                        <a:rPr lang="fr-FR" sz="1000" u="none" strike="noStrike" dirty="0">
                          <a:effectLst/>
                          <a:latin typeface="Arial" panose="020B0604020202020204" pitchFamily="34" charset="0"/>
                          <a:cs typeface="Arial" panose="020B0604020202020204" pitchFamily="34" charset="0"/>
                        </a:rPr>
                        <a:t>4 heures d’anglais</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2">
                        <a:lumMod val="60000"/>
                        <a:lumOff val="40000"/>
                      </a:schemeClr>
                    </a:solidFill>
                  </a:tcPr>
                </a:tc>
                <a:tc>
                  <a:txBody>
                    <a:bodyPr/>
                    <a:lstStyle/>
                    <a:p>
                      <a:pPr algn="ctr" fontAlgn="ctr"/>
                      <a:r>
                        <a:rPr lang="fr-FR" sz="1000" u="none" strike="noStrike" dirty="0">
                          <a:effectLst/>
                          <a:latin typeface="Arial" panose="020B0604020202020204" pitchFamily="34" charset="0"/>
                          <a:cs typeface="Arial" panose="020B0604020202020204" pitchFamily="34" charset="0"/>
                        </a:rPr>
                        <a:t>3 heures d’anglais</a:t>
                      </a:r>
                    </a:p>
                    <a:p>
                      <a:pPr algn="ctr" fontAlgn="ctr"/>
                      <a:r>
                        <a:rPr lang="fr-FR" sz="1000" u="none" strike="noStrike" dirty="0">
                          <a:effectLst/>
                          <a:latin typeface="Arial" panose="020B0604020202020204" pitchFamily="34" charset="0"/>
                          <a:cs typeface="Arial" panose="020B0604020202020204" pitchFamily="34" charset="0"/>
                        </a:rPr>
                        <a:t> +</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1">
                        <a:lumMod val="60000"/>
                        <a:lumOff val="40000"/>
                      </a:schemeClr>
                    </a:solidFill>
                  </a:tcPr>
                </a:tc>
                <a:tc>
                  <a:txBody>
                    <a:bodyPr/>
                    <a:lstStyle/>
                    <a:p>
                      <a:pPr algn="ctr" fontAlgn="ctr"/>
                      <a:r>
                        <a:rPr lang="fr-FR" sz="1000" u="none" strike="noStrike" dirty="0">
                          <a:effectLst/>
                          <a:latin typeface="Arial" panose="020B0604020202020204" pitchFamily="34" charset="0"/>
                          <a:cs typeface="Arial" panose="020B0604020202020204" pitchFamily="34" charset="0"/>
                        </a:rPr>
                        <a:t>3 heures d’anglais </a:t>
                      </a:r>
                    </a:p>
                    <a:p>
                      <a:pPr algn="ctr" fontAlgn="ctr"/>
                      <a:r>
                        <a:rPr lang="fr-FR" sz="1000" u="none" strike="noStrike" dirty="0">
                          <a:effectLst/>
                          <a:latin typeface="Arial" panose="020B0604020202020204" pitchFamily="34" charset="0"/>
                          <a:cs typeface="Arial" panose="020B0604020202020204" pitchFamily="34" charset="0"/>
                        </a:rPr>
                        <a:t>+</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4">
                        <a:lumMod val="60000"/>
                        <a:lumOff val="40000"/>
                      </a:schemeClr>
                    </a:solidFill>
                  </a:tcPr>
                </a:tc>
                <a:extLst>
                  <a:ext uri="{0D108BD9-81ED-4DB2-BD59-A6C34878D82A}">
                    <a16:rowId xmlns:a16="http://schemas.microsoft.com/office/drawing/2014/main" val="3001958253"/>
                  </a:ext>
                </a:extLst>
              </a:tr>
              <a:tr h="332370">
                <a:tc vMerge="1">
                  <a:txBody>
                    <a:bodyPr/>
                    <a:lstStyle/>
                    <a:p>
                      <a:endParaRPr lang="fr-FR"/>
                    </a:p>
                  </a:txBody>
                  <a:tcPr/>
                </a:tc>
                <a:tc>
                  <a:txBody>
                    <a:bodyPr/>
                    <a:lstStyle/>
                    <a:p>
                      <a:pPr algn="ctr" fontAlgn="ctr"/>
                      <a:r>
                        <a:rPr lang="fr-FR" sz="1000" u="none" strike="noStrike" dirty="0">
                          <a:effectLst/>
                          <a:latin typeface="Arial" panose="020B0604020202020204" pitchFamily="34" charset="0"/>
                          <a:cs typeface="Arial" panose="020B0604020202020204" pitchFamily="34" charset="0"/>
                        </a:rPr>
                        <a:t>2 heures de catalan +</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6">
                        <a:lumMod val="40000"/>
                        <a:lumOff val="60000"/>
                      </a:schemeClr>
                    </a:solidFill>
                  </a:tcPr>
                </a:tc>
                <a:tc rowSpan="2">
                  <a:txBody>
                    <a:bodyPr/>
                    <a:lstStyle/>
                    <a:p>
                      <a:pPr algn="ctr" fontAlgn="ctr"/>
                      <a:r>
                        <a:rPr lang="fr-FR" sz="1000" u="none" strike="noStrike" dirty="0">
                          <a:effectLst/>
                          <a:latin typeface="Arial" panose="020B0604020202020204" pitchFamily="34" charset="0"/>
                          <a:cs typeface="Arial" panose="020B0604020202020204" pitchFamily="34" charset="0"/>
                        </a:rPr>
                        <a:t> </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2">
                        <a:lumMod val="75000"/>
                      </a:schemeClr>
                    </a:solidFill>
                  </a:tcPr>
                </a:tc>
                <a:tc>
                  <a:txBody>
                    <a:bodyPr/>
                    <a:lstStyle/>
                    <a:p>
                      <a:pPr algn="ctr" fontAlgn="ctr"/>
                      <a:r>
                        <a:rPr lang="fr-FR" sz="1000" u="none" strike="noStrike" dirty="0">
                          <a:effectLst/>
                          <a:latin typeface="Arial" panose="020B0604020202020204" pitchFamily="34" charset="0"/>
                          <a:cs typeface="Arial" panose="020B0604020202020204" pitchFamily="34" charset="0"/>
                        </a:rPr>
                        <a:t>3 heures d’espagnol</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1">
                        <a:lumMod val="60000"/>
                        <a:lumOff val="40000"/>
                      </a:schemeClr>
                    </a:solidFill>
                  </a:tcPr>
                </a:tc>
                <a:tc>
                  <a:txBody>
                    <a:bodyPr/>
                    <a:lstStyle/>
                    <a:p>
                      <a:pPr algn="ctr" fontAlgn="ctr"/>
                      <a:r>
                        <a:rPr lang="fr-FR" sz="1000" u="none" strike="noStrike" dirty="0">
                          <a:effectLst/>
                          <a:latin typeface="Arial" panose="020B0604020202020204" pitchFamily="34" charset="0"/>
                          <a:cs typeface="Arial" panose="020B0604020202020204" pitchFamily="34" charset="0"/>
                        </a:rPr>
                        <a:t>3 heures d’allemand</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4">
                        <a:lumMod val="60000"/>
                        <a:lumOff val="40000"/>
                      </a:schemeClr>
                    </a:solidFill>
                  </a:tcPr>
                </a:tc>
                <a:extLst>
                  <a:ext uri="{0D108BD9-81ED-4DB2-BD59-A6C34878D82A}">
                    <a16:rowId xmlns:a16="http://schemas.microsoft.com/office/drawing/2014/main" val="3299392259"/>
                  </a:ext>
                </a:extLst>
              </a:tr>
              <a:tr h="488725">
                <a:tc vMerge="1">
                  <a:txBody>
                    <a:bodyPr/>
                    <a:lstStyle/>
                    <a:p>
                      <a:endParaRPr lang="fr-FR"/>
                    </a:p>
                  </a:txBody>
                  <a:tcPr/>
                </a:tc>
                <a:tc>
                  <a:txBody>
                    <a:bodyPr/>
                    <a:lstStyle/>
                    <a:p>
                      <a:pPr algn="ctr" fontAlgn="ctr"/>
                      <a:r>
                        <a:rPr lang="fr-FR" sz="1000" u="none" strike="noStrike" dirty="0">
                          <a:effectLst/>
                          <a:latin typeface="Arial" panose="020B0604020202020204" pitchFamily="34" charset="0"/>
                          <a:cs typeface="Arial" panose="020B0604020202020204" pitchFamily="34" charset="0"/>
                        </a:rPr>
                        <a:t>2 heures d'histoire géo en catalan (sur 3 heures)</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6">
                        <a:lumMod val="40000"/>
                        <a:lumOff val="60000"/>
                      </a:schemeClr>
                    </a:solidFill>
                  </a:tcPr>
                </a:tc>
                <a:tc vMerge="1">
                  <a:txBody>
                    <a:bodyPr/>
                    <a:lstStyle/>
                    <a:p>
                      <a:endParaRPr lang="fr-FR"/>
                    </a:p>
                  </a:txBody>
                  <a:tcPr/>
                </a:tc>
                <a:tc>
                  <a:txBody>
                    <a:bodyPr/>
                    <a:lstStyle/>
                    <a:p>
                      <a:pPr algn="l" fontAlgn="b"/>
                      <a:r>
                        <a:rPr lang="fr-FR" sz="1000" u="none" strike="noStrike" dirty="0">
                          <a:effectLst/>
                          <a:latin typeface="Arial" panose="020B0604020202020204" pitchFamily="34" charset="0"/>
                          <a:cs typeface="Arial" panose="020B0604020202020204" pitchFamily="34" charset="0"/>
                        </a:rPr>
                        <a:t> </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b">
                    <a:solidFill>
                      <a:schemeClr val="accent1">
                        <a:lumMod val="75000"/>
                      </a:schemeClr>
                    </a:solidFill>
                  </a:tcPr>
                </a:tc>
                <a:tc>
                  <a:txBody>
                    <a:bodyPr/>
                    <a:lstStyle/>
                    <a:p>
                      <a:pPr algn="l" fontAlgn="b"/>
                      <a:r>
                        <a:rPr lang="fr-FR" sz="1000" u="none" strike="noStrike" dirty="0">
                          <a:effectLst/>
                          <a:latin typeface="Arial" panose="020B0604020202020204" pitchFamily="34" charset="0"/>
                          <a:cs typeface="Arial" panose="020B0604020202020204" pitchFamily="34" charset="0"/>
                        </a:rPr>
                        <a:t> </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b">
                    <a:solidFill>
                      <a:schemeClr val="accent4">
                        <a:lumMod val="75000"/>
                      </a:schemeClr>
                    </a:solidFill>
                  </a:tcPr>
                </a:tc>
                <a:extLst>
                  <a:ext uri="{0D108BD9-81ED-4DB2-BD59-A6C34878D82A}">
                    <a16:rowId xmlns:a16="http://schemas.microsoft.com/office/drawing/2014/main" val="1997525147"/>
                  </a:ext>
                </a:extLst>
              </a:tr>
              <a:tr h="332370">
                <a:tc rowSpan="3">
                  <a:txBody>
                    <a:bodyPr/>
                    <a:lstStyle/>
                    <a:p>
                      <a:pPr algn="ctr" fontAlgn="ctr"/>
                      <a:r>
                        <a:rPr lang="fr-FR" sz="1000" u="none" strike="noStrike" dirty="0">
                          <a:effectLst/>
                          <a:latin typeface="Arial" panose="020B0604020202020204" pitchFamily="34" charset="0"/>
                          <a:cs typeface="Arial" panose="020B0604020202020204" pitchFamily="34" charset="0"/>
                        </a:rPr>
                        <a:t>5</a:t>
                      </a:r>
                      <a:r>
                        <a:rPr lang="fr-FR" sz="1000" u="none" strike="noStrike" baseline="30000" dirty="0">
                          <a:effectLst/>
                          <a:latin typeface="Arial" panose="020B0604020202020204" pitchFamily="34" charset="0"/>
                          <a:cs typeface="Arial" panose="020B0604020202020204" pitchFamily="34" charset="0"/>
                        </a:rPr>
                        <a:t>ème</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tc>
                <a:tc>
                  <a:txBody>
                    <a:bodyPr/>
                    <a:lstStyle/>
                    <a:p>
                      <a:pPr algn="ctr" fontAlgn="ctr"/>
                      <a:r>
                        <a:rPr lang="fr-FR" sz="1000" u="none" strike="noStrike" dirty="0">
                          <a:effectLst/>
                          <a:latin typeface="Arial" panose="020B0604020202020204" pitchFamily="34" charset="0"/>
                          <a:cs typeface="Arial" panose="020B0604020202020204" pitchFamily="34" charset="0"/>
                        </a:rPr>
                        <a:t>3 heures d'anglais </a:t>
                      </a:r>
                    </a:p>
                    <a:p>
                      <a:pPr algn="ctr" fontAlgn="ctr"/>
                      <a:r>
                        <a:rPr lang="fr-FR" sz="1000" u="none" strike="noStrike" dirty="0">
                          <a:effectLst/>
                          <a:latin typeface="Arial" panose="020B0604020202020204" pitchFamily="34" charset="0"/>
                          <a:cs typeface="Arial" panose="020B0604020202020204" pitchFamily="34" charset="0"/>
                        </a:rPr>
                        <a:t>+</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6">
                        <a:lumMod val="60000"/>
                        <a:lumOff val="40000"/>
                      </a:schemeClr>
                    </a:solidFill>
                  </a:tcPr>
                </a:tc>
                <a:tc rowSpan="8">
                  <a:txBody>
                    <a:bodyPr/>
                    <a:lstStyle/>
                    <a:p>
                      <a:pPr algn="ctr" fontAlgn="ctr"/>
                      <a:r>
                        <a:rPr lang="fr-FR" sz="1000" u="none" strike="noStrike" dirty="0">
                          <a:effectLst/>
                          <a:latin typeface="Arial" panose="020B0604020202020204" pitchFamily="34" charset="0"/>
                          <a:cs typeface="Arial" panose="020B0604020202020204" pitchFamily="34" charset="0"/>
                        </a:rPr>
                        <a:t>3 heures d’anglais + 2,5 heures d’espagnol</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2">
                        <a:lumMod val="60000"/>
                        <a:lumOff val="40000"/>
                      </a:schemeClr>
                    </a:solidFill>
                  </a:tcPr>
                </a:tc>
                <a:tc rowSpan="8">
                  <a:txBody>
                    <a:bodyPr/>
                    <a:lstStyle/>
                    <a:p>
                      <a:pPr algn="ctr" fontAlgn="ctr"/>
                      <a:r>
                        <a:rPr lang="fr-FR" sz="1000" u="none" strike="noStrike" dirty="0">
                          <a:effectLst/>
                          <a:latin typeface="Arial" panose="020B0604020202020204" pitchFamily="34" charset="0"/>
                          <a:cs typeface="Arial" panose="020B0604020202020204" pitchFamily="34" charset="0"/>
                        </a:rPr>
                        <a:t>3 heures d’anglais + 2,5 heures d’espagnol</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1">
                        <a:lumMod val="60000"/>
                        <a:lumOff val="40000"/>
                      </a:schemeClr>
                    </a:solidFill>
                  </a:tcPr>
                </a:tc>
                <a:tc rowSpan="8">
                  <a:txBody>
                    <a:bodyPr/>
                    <a:lstStyle/>
                    <a:p>
                      <a:pPr algn="ctr" fontAlgn="ctr"/>
                      <a:r>
                        <a:rPr lang="fr-FR" sz="1000" u="none" strike="noStrike" dirty="0">
                          <a:effectLst/>
                          <a:latin typeface="Arial" panose="020B0604020202020204" pitchFamily="34" charset="0"/>
                          <a:cs typeface="Arial" panose="020B0604020202020204" pitchFamily="34" charset="0"/>
                        </a:rPr>
                        <a:t>3 heures d’anglais + 2,5 heures d’espagnol</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4">
                        <a:lumMod val="60000"/>
                        <a:lumOff val="40000"/>
                      </a:schemeClr>
                    </a:solidFill>
                  </a:tcPr>
                </a:tc>
                <a:extLst>
                  <a:ext uri="{0D108BD9-81ED-4DB2-BD59-A6C34878D82A}">
                    <a16:rowId xmlns:a16="http://schemas.microsoft.com/office/drawing/2014/main" val="2051401710"/>
                  </a:ext>
                </a:extLst>
              </a:tr>
              <a:tr h="495071">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tc>
                <a:tc>
                  <a:txBody>
                    <a:bodyPr/>
                    <a:lstStyle/>
                    <a:p>
                      <a:pPr algn="ctr" fontAlgn="ctr"/>
                      <a:r>
                        <a:rPr lang="fr-FR" sz="1000" u="none" strike="noStrike" dirty="0">
                          <a:effectLst/>
                          <a:latin typeface="Arial" panose="020B0604020202020204" pitchFamily="34" charset="0"/>
                          <a:cs typeface="Arial" panose="020B0604020202020204" pitchFamily="34" charset="0"/>
                        </a:rPr>
                        <a:t>2,5 heures  d'espagnol </a:t>
                      </a:r>
                    </a:p>
                    <a:p>
                      <a:pPr algn="ctr" fontAlgn="ctr"/>
                      <a:r>
                        <a:rPr lang="fr-FR" sz="1000" u="none" strike="noStrike" dirty="0">
                          <a:effectLst/>
                          <a:latin typeface="Arial" panose="020B0604020202020204" pitchFamily="34" charset="0"/>
                          <a:cs typeface="Arial" panose="020B0604020202020204" pitchFamily="34" charset="0"/>
                        </a:rPr>
                        <a:t>+</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6">
                        <a:lumMod val="60000"/>
                        <a:lumOff val="40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2">
                        <a:lumMod val="60000"/>
                        <a:lumOff val="40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1">
                        <a:lumMod val="60000"/>
                        <a:lumOff val="40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4">
                        <a:lumMod val="60000"/>
                        <a:lumOff val="40000"/>
                      </a:schemeClr>
                    </a:solidFill>
                  </a:tcPr>
                </a:tc>
                <a:extLst>
                  <a:ext uri="{0D108BD9-81ED-4DB2-BD59-A6C34878D82A}">
                    <a16:rowId xmlns:a16="http://schemas.microsoft.com/office/drawing/2014/main" val="613159123"/>
                  </a:ext>
                </a:extLst>
              </a:tr>
              <a:tr h="495071">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tc>
                <a:tc>
                  <a:txBody>
                    <a:bodyPr/>
                    <a:lstStyle/>
                    <a:p>
                      <a:pPr algn="ctr" fontAlgn="ctr"/>
                      <a:r>
                        <a:rPr lang="fr-FR" sz="1000" u="none" strike="noStrike" dirty="0">
                          <a:effectLst/>
                          <a:latin typeface="Arial" panose="020B0604020202020204" pitchFamily="34" charset="0"/>
                          <a:cs typeface="Arial" panose="020B0604020202020204" pitchFamily="34" charset="0"/>
                        </a:rPr>
                        <a:t>2 heures de catalan </a:t>
                      </a:r>
                    </a:p>
                    <a:p>
                      <a:pPr algn="ctr" fontAlgn="ctr"/>
                      <a:r>
                        <a:rPr lang="fr-FR" sz="1000" u="none" strike="noStrike" dirty="0">
                          <a:effectLst/>
                          <a:latin typeface="Arial" panose="020B0604020202020204" pitchFamily="34" charset="0"/>
                          <a:cs typeface="Arial" panose="020B0604020202020204" pitchFamily="34" charset="0"/>
                        </a:rPr>
                        <a:t>+</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6">
                        <a:lumMod val="60000"/>
                        <a:lumOff val="40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2">
                        <a:lumMod val="60000"/>
                        <a:lumOff val="40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1">
                        <a:lumMod val="60000"/>
                        <a:lumOff val="40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4">
                        <a:lumMod val="60000"/>
                        <a:lumOff val="40000"/>
                      </a:schemeClr>
                    </a:solidFill>
                  </a:tcPr>
                </a:tc>
                <a:extLst>
                  <a:ext uri="{0D108BD9-81ED-4DB2-BD59-A6C34878D82A}">
                    <a16:rowId xmlns:a16="http://schemas.microsoft.com/office/drawing/2014/main" val="2444264383"/>
                  </a:ext>
                </a:extLst>
              </a:tr>
              <a:tr h="495071">
                <a:tc>
                  <a:txBody>
                    <a:bodyPr/>
                    <a:lstStyle/>
                    <a:p>
                      <a:pPr algn="ctr" fontAlgn="ctr"/>
                      <a:r>
                        <a:rPr lang="fr-FR" sz="1000" u="none" strike="noStrike" dirty="0">
                          <a:effectLst/>
                          <a:latin typeface="Arial" panose="020B0604020202020204" pitchFamily="34" charset="0"/>
                          <a:cs typeface="Arial" panose="020B0604020202020204" pitchFamily="34" charset="0"/>
                        </a:rPr>
                        <a:t>4</a:t>
                      </a:r>
                      <a:r>
                        <a:rPr lang="fr-FR" sz="1000" u="none" strike="noStrike" baseline="30000" dirty="0">
                          <a:effectLst/>
                          <a:latin typeface="Arial" panose="020B0604020202020204" pitchFamily="34" charset="0"/>
                          <a:cs typeface="Arial" panose="020B0604020202020204" pitchFamily="34" charset="0"/>
                        </a:rPr>
                        <a:t>ème</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tc>
                <a:tc>
                  <a:txBody>
                    <a:bodyPr/>
                    <a:lstStyle/>
                    <a:p>
                      <a:pPr algn="ctr" fontAlgn="ctr"/>
                      <a:r>
                        <a:rPr lang="fr-FR" sz="1000" u="none" strike="noStrike" dirty="0">
                          <a:effectLst/>
                          <a:latin typeface="Arial" panose="020B0604020202020204" pitchFamily="34" charset="0"/>
                          <a:cs typeface="Arial" panose="020B0604020202020204" pitchFamily="34" charset="0"/>
                        </a:rPr>
                        <a:t>2 heures d'histoire géo en catalan (sur 3,5 heures)</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6">
                        <a:lumMod val="60000"/>
                        <a:lumOff val="40000"/>
                      </a:schemeClr>
                    </a:solidFill>
                  </a:tcPr>
                </a:tc>
                <a:tc vMerge="1">
                  <a:txBody>
                    <a:bodyPr/>
                    <a:lstStyle/>
                    <a:p>
                      <a:endParaRPr lang="fr-FR"/>
                    </a:p>
                  </a:txBody>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3801011126"/>
                  </a:ext>
                </a:extLst>
              </a:tr>
              <a:tr h="169668">
                <a:tc rowSpan="4">
                  <a:txBody>
                    <a:bodyPr/>
                    <a:lstStyle/>
                    <a:p>
                      <a:pPr algn="ctr" fontAlgn="ctr"/>
                      <a:r>
                        <a:rPr lang="fr-FR" sz="1000" u="none" strike="noStrike" dirty="0">
                          <a:effectLst/>
                          <a:latin typeface="Arial" panose="020B0604020202020204" pitchFamily="34" charset="0"/>
                          <a:cs typeface="Arial" panose="020B0604020202020204" pitchFamily="34" charset="0"/>
                        </a:rPr>
                        <a:t>3</a:t>
                      </a:r>
                      <a:r>
                        <a:rPr lang="fr-FR" sz="1000" u="none" strike="noStrike" baseline="30000" dirty="0">
                          <a:effectLst/>
                          <a:latin typeface="Arial" panose="020B0604020202020204" pitchFamily="34" charset="0"/>
                          <a:cs typeface="Arial" panose="020B0604020202020204" pitchFamily="34" charset="0"/>
                        </a:rPr>
                        <a:t>ème</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tc>
                <a:tc>
                  <a:txBody>
                    <a:bodyPr/>
                    <a:lstStyle/>
                    <a:p>
                      <a:pPr algn="ctr" fontAlgn="ctr"/>
                      <a:r>
                        <a:rPr lang="fr-FR" sz="1000" u="none" strike="noStrike" dirty="0">
                          <a:effectLst/>
                          <a:latin typeface="Arial" panose="020B0604020202020204" pitchFamily="34" charset="0"/>
                          <a:cs typeface="Arial" panose="020B0604020202020204" pitchFamily="34" charset="0"/>
                        </a:rPr>
                        <a:t>3 heures d'anglais</a:t>
                      </a:r>
                    </a:p>
                    <a:p>
                      <a:pPr algn="ctr" fontAlgn="ctr"/>
                      <a:r>
                        <a:rPr lang="fr-FR" sz="1000" b="0" i="0" u="none" strike="noStrike" dirty="0">
                          <a:solidFill>
                            <a:srgbClr val="000000"/>
                          </a:solidFill>
                          <a:effectLst/>
                          <a:latin typeface="Arial" panose="020B0604020202020204" pitchFamily="34" charset="0"/>
                          <a:cs typeface="Arial" panose="020B0604020202020204" pitchFamily="34" charset="0"/>
                        </a:rPr>
                        <a:t>+</a:t>
                      </a:r>
                    </a:p>
                  </a:txBody>
                  <a:tcPr marL="9136" marR="9136" marT="9136" marB="0" anchor="ctr">
                    <a:solidFill>
                      <a:schemeClr val="accent6">
                        <a:lumMod val="75000"/>
                      </a:schemeClr>
                    </a:solidFill>
                  </a:tcPr>
                </a:tc>
                <a:tc vMerge="1">
                  <a:txBody>
                    <a:bodyPr/>
                    <a:lstStyle/>
                    <a:p>
                      <a:endParaRPr lang="fr-FR"/>
                    </a:p>
                  </a:txBody>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3678446116"/>
                  </a:ext>
                </a:extLst>
              </a:tr>
              <a:tr h="332370">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tc>
                <a:tc>
                  <a:txBody>
                    <a:bodyPr/>
                    <a:lstStyle/>
                    <a:p>
                      <a:pPr algn="ctr" fontAlgn="ctr"/>
                      <a:r>
                        <a:rPr lang="fr-FR" sz="1000" u="none" strike="noStrike" dirty="0">
                          <a:effectLst/>
                          <a:latin typeface="Arial" panose="020B0604020202020204" pitchFamily="34" charset="0"/>
                          <a:cs typeface="Arial" panose="020B0604020202020204" pitchFamily="34" charset="0"/>
                        </a:rPr>
                        <a:t>2,5 heures d'espagnol </a:t>
                      </a:r>
                    </a:p>
                    <a:p>
                      <a:pPr algn="ctr" fontAlgn="ctr"/>
                      <a:r>
                        <a:rPr lang="fr-FR" sz="1000" b="0" i="0" u="none" strike="noStrike" dirty="0">
                          <a:solidFill>
                            <a:srgbClr val="000000"/>
                          </a:solidFill>
                          <a:effectLst/>
                          <a:latin typeface="Arial" panose="020B0604020202020204" pitchFamily="34" charset="0"/>
                          <a:cs typeface="Arial" panose="020B0604020202020204" pitchFamily="34" charset="0"/>
                        </a:rPr>
                        <a:t>+</a:t>
                      </a:r>
                    </a:p>
                  </a:txBody>
                  <a:tcPr marL="9136" marR="9136" marT="9136" marB="0" anchor="ctr">
                    <a:solidFill>
                      <a:schemeClr val="accent6">
                        <a:lumMod val="75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2">
                        <a:lumMod val="60000"/>
                        <a:lumOff val="40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1">
                        <a:lumMod val="60000"/>
                        <a:lumOff val="40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4">
                        <a:lumMod val="60000"/>
                        <a:lumOff val="40000"/>
                      </a:schemeClr>
                    </a:solidFill>
                  </a:tcPr>
                </a:tc>
                <a:extLst>
                  <a:ext uri="{0D108BD9-81ED-4DB2-BD59-A6C34878D82A}">
                    <a16:rowId xmlns:a16="http://schemas.microsoft.com/office/drawing/2014/main" val="472242661"/>
                  </a:ext>
                </a:extLst>
              </a:tr>
              <a:tr h="332370">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tc>
                <a:tc>
                  <a:txBody>
                    <a:bodyPr/>
                    <a:lstStyle/>
                    <a:p>
                      <a:pPr algn="ctr" fontAlgn="ctr"/>
                      <a:r>
                        <a:rPr lang="fr-FR" sz="1000" u="none" strike="noStrike" dirty="0">
                          <a:effectLst/>
                          <a:latin typeface="Arial" panose="020B0604020202020204" pitchFamily="34" charset="0"/>
                          <a:cs typeface="Arial" panose="020B0604020202020204" pitchFamily="34" charset="0"/>
                        </a:rPr>
                        <a:t>2 heures de catalan +</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6">
                        <a:lumMod val="75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2">
                        <a:lumMod val="60000"/>
                        <a:lumOff val="40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1">
                        <a:lumMod val="60000"/>
                        <a:lumOff val="40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4">
                        <a:lumMod val="60000"/>
                        <a:lumOff val="40000"/>
                      </a:schemeClr>
                    </a:solidFill>
                  </a:tcPr>
                </a:tc>
                <a:extLst>
                  <a:ext uri="{0D108BD9-81ED-4DB2-BD59-A6C34878D82A}">
                    <a16:rowId xmlns:a16="http://schemas.microsoft.com/office/drawing/2014/main" val="654141903"/>
                  </a:ext>
                </a:extLst>
              </a:tr>
              <a:tr h="657773">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tc>
                <a:tc>
                  <a:txBody>
                    <a:bodyPr/>
                    <a:lstStyle/>
                    <a:p>
                      <a:pPr algn="ctr" fontAlgn="ctr"/>
                      <a:r>
                        <a:rPr lang="fr-FR" sz="1000" u="none" strike="noStrike" dirty="0">
                          <a:effectLst/>
                          <a:latin typeface="Arial" panose="020B0604020202020204" pitchFamily="34" charset="0"/>
                          <a:cs typeface="Arial" panose="020B0604020202020204" pitchFamily="34" charset="0"/>
                        </a:rPr>
                        <a:t>3,5 heures d'histoire géo en catalan (totalité de l'horaire)</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6">
                        <a:lumMod val="75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2">
                        <a:lumMod val="60000"/>
                        <a:lumOff val="40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1">
                        <a:lumMod val="60000"/>
                        <a:lumOff val="40000"/>
                      </a:schemeClr>
                    </a:solidFill>
                  </a:tcPr>
                </a:tc>
                <a:tc vMerge="1">
                  <a:txBody>
                    <a:bodyPr/>
                    <a:lstStyle/>
                    <a:p>
                      <a:pPr algn="ctr" fontAlgn="ct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136" marR="9136" marT="9136" marB="0" anchor="ctr">
                    <a:solidFill>
                      <a:schemeClr val="accent4">
                        <a:lumMod val="60000"/>
                        <a:lumOff val="40000"/>
                      </a:schemeClr>
                    </a:solidFill>
                  </a:tcPr>
                </a:tc>
                <a:extLst>
                  <a:ext uri="{0D108BD9-81ED-4DB2-BD59-A6C34878D82A}">
                    <a16:rowId xmlns:a16="http://schemas.microsoft.com/office/drawing/2014/main" val="2168138048"/>
                  </a:ext>
                </a:extLst>
              </a:tr>
            </a:tbl>
          </a:graphicData>
        </a:graphic>
      </p:graphicFrame>
    </p:spTree>
    <p:extLst>
      <p:ext uri="{BB962C8B-B14F-4D97-AF65-F5344CB8AC3E}">
        <p14:creationId xmlns:p14="http://schemas.microsoft.com/office/powerpoint/2010/main" val="1453892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996048-97E1-486D-9F92-5BF803D911CC}"/>
              </a:ext>
            </a:extLst>
          </p:cNvPr>
          <p:cNvSpPr>
            <a:spLocks noGrp="1"/>
          </p:cNvSpPr>
          <p:nvPr>
            <p:ph type="title"/>
          </p:nvPr>
        </p:nvSpPr>
        <p:spPr/>
        <p:txBody>
          <a:bodyPr>
            <a:normAutofit fontScale="90000"/>
          </a:bodyPr>
          <a:lstStyle/>
          <a:p>
            <a:r>
              <a:rPr lang="fr-FR" sz="4400" dirty="0">
                <a:solidFill>
                  <a:srgbClr val="C00000"/>
                </a:solidFill>
              </a:rPr>
              <a:t>Horaires des cours</a:t>
            </a:r>
            <a:br>
              <a:rPr lang="fr-FR" sz="4400" dirty="0">
                <a:solidFill>
                  <a:srgbClr val="C00000"/>
                </a:solidFill>
              </a:rPr>
            </a:br>
            <a:endParaRPr lang="fr-FR" dirty="0"/>
          </a:p>
        </p:txBody>
      </p:sp>
      <p:graphicFrame>
        <p:nvGraphicFramePr>
          <p:cNvPr id="5" name="Espace réservé du contenu 4">
            <a:extLst>
              <a:ext uri="{FF2B5EF4-FFF2-40B4-BE49-F238E27FC236}">
                <a16:creationId xmlns:a16="http://schemas.microsoft.com/office/drawing/2014/main" id="{0E7513A9-A9C2-4D36-A215-FD44985437FE}"/>
              </a:ext>
            </a:extLst>
          </p:cNvPr>
          <p:cNvGraphicFramePr>
            <a:graphicFrameLocks noGrp="1"/>
          </p:cNvGraphicFramePr>
          <p:nvPr>
            <p:ph sz="half" idx="1"/>
            <p:extLst>
              <p:ext uri="{D42A27DB-BD31-4B8C-83A1-F6EECF244321}">
                <p14:modId xmlns:p14="http://schemas.microsoft.com/office/powerpoint/2010/main" val="3615165064"/>
              </p:ext>
            </p:extLst>
          </p:nvPr>
        </p:nvGraphicFramePr>
        <p:xfrm>
          <a:off x="1475656" y="1259327"/>
          <a:ext cx="6028690" cy="2151120"/>
        </p:xfrm>
        <a:graphic>
          <a:graphicData uri="http://schemas.openxmlformats.org/drawingml/2006/table">
            <a:tbl>
              <a:tblPr/>
              <a:tblGrid>
                <a:gridCol w="1506855">
                  <a:extLst>
                    <a:ext uri="{9D8B030D-6E8A-4147-A177-3AD203B41FA5}">
                      <a16:colId xmlns:a16="http://schemas.microsoft.com/office/drawing/2014/main" val="20000"/>
                    </a:ext>
                  </a:extLst>
                </a:gridCol>
                <a:gridCol w="1506855">
                  <a:extLst>
                    <a:ext uri="{9D8B030D-6E8A-4147-A177-3AD203B41FA5}">
                      <a16:colId xmlns:a16="http://schemas.microsoft.com/office/drawing/2014/main" val="20001"/>
                    </a:ext>
                  </a:extLst>
                </a:gridCol>
                <a:gridCol w="1507490">
                  <a:extLst>
                    <a:ext uri="{9D8B030D-6E8A-4147-A177-3AD203B41FA5}">
                      <a16:colId xmlns:a16="http://schemas.microsoft.com/office/drawing/2014/main" val="20002"/>
                    </a:ext>
                  </a:extLst>
                </a:gridCol>
                <a:gridCol w="1507490">
                  <a:extLst>
                    <a:ext uri="{9D8B030D-6E8A-4147-A177-3AD203B41FA5}">
                      <a16:colId xmlns:a16="http://schemas.microsoft.com/office/drawing/2014/main" val="20003"/>
                    </a:ext>
                  </a:extLst>
                </a:gridCol>
              </a:tblGrid>
              <a:tr h="213366">
                <a:tc gridSpan="2">
                  <a:txBody>
                    <a:bodyPr/>
                    <a:lstStyle/>
                    <a:p>
                      <a:pPr algn="ctr">
                        <a:spcAft>
                          <a:spcPts val="0"/>
                        </a:spcAft>
                        <a:tabLst>
                          <a:tab pos="274320" algn="l"/>
                          <a:tab pos="1371600" algn="l"/>
                          <a:tab pos="2560320" algn="l"/>
                          <a:tab pos="3566160" algn="l"/>
                        </a:tabLst>
                      </a:pPr>
                      <a:r>
                        <a:rPr lang="fr-FR" sz="1000" b="1" dirty="0">
                          <a:latin typeface="Arial"/>
                          <a:ea typeface="Times New Roman"/>
                          <a:cs typeface="Times New Roman"/>
                        </a:rPr>
                        <a:t>Matin</a:t>
                      </a:r>
                      <a:endParaRPr lang="fr-FR" sz="1200" b="1"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ctr">
                        <a:spcAft>
                          <a:spcPts val="0"/>
                        </a:spcAft>
                        <a:tabLst>
                          <a:tab pos="274320" algn="l"/>
                          <a:tab pos="1371600" algn="l"/>
                          <a:tab pos="2560320" algn="l"/>
                          <a:tab pos="3566160" algn="l"/>
                        </a:tabLst>
                      </a:pPr>
                      <a:r>
                        <a:rPr lang="fr-FR" sz="1000" b="1">
                          <a:latin typeface="Arial"/>
                          <a:ea typeface="Times New Roman"/>
                          <a:cs typeface="Times New Roman"/>
                        </a:rPr>
                        <a:t>Après-midi</a:t>
                      </a:r>
                      <a:endParaRPr lang="fr-FR" sz="1200" b="1">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extLst>
                  <a:ext uri="{0D108BD9-81ED-4DB2-BD59-A6C34878D82A}">
                    <a16:rowId xmlns:a16="http://schemas.microsoft.com/office/drawing/2014/main" val="10000"/>
                  </a:ext>
                </a:extLst>
              </a:tr>
              <a:tr h="276822">
                <a:tc>
                  <a:txBody>
                    <a:bodyPr/>
                    <a:lstStyle/>
                    <a:p>
                      <a:pPr algn="just">
                        <a:spcAft>
                          <a:spcPts val="0"/>
                        </a:spcAft>
                        <a:tabLst>
                          <a:tab pos="274320" algn="l"/>
                          <a:tab pos="1371600" algn="l"/>
                          <a:tab pos="2560320" algn="l"/>
                          <a:tab pos="3566160" algn="l"/>
                        </a:tabLst>
                      </a:pPr>
                      <a:r>
                        <a:rPr lang="en-GB" sz="1000" dirty="0">
                          <a:latin typeface="Arial"/>
                          <a:ea typeface="Times New Roman"/>
                          <a:cs typeface="Times New Roman"/>
                        </a:rPr>
                        <a:t>7 h 40</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Ouverture du portail</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13 h 25</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Ouverture du portail</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6822">
                <a:tc>
                  <a:txBody>
                    <a:bodyPr/>
                    <a:lstStyle/>
                    <a:p>
                      <a:pPr algn="just">
                        <a:spcAft>
                          <a:spcPts val="0"/>
                        </a:spcAft>
                        <a:tabLst>
                          <a:tab pos="274320" algn="l"/>
                          <a:tab pos="1371600" algn="l"/>
                          <a:tab pos="2560320" algn="l"/>
                          <a:tab pos="3566160" algn="l"/>
                        </a:tabLst>
                      </a:pPr>
                      <a:r>
                        <a:rPr lang="en-GB" sz="1000" dirty="0">
                          <a:latin typeface="Arial"/>
                          <a:ea typeface="Times New Roman"/>
                          <a:cs typeface="Times New Roman"/>
                        </a:rPr>
                        <a:t>8 h 00 – 8 h 55</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Premier cours  (M1)</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a:latin typeface="Arial"/>
                          <a:ea typeface="Times New Roman"/>
                          <a:cs typeface="Times New Roman"/>
                        </a:rPr>
                        <a:t>13 h 40– 14 h 35</a:t>
                      </a:r>
                      <a:endParaRPr lang="fr-FR"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Premier cours (S1)</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6822">
                <a:tc>
                  <a:txBody>
                    <a:bodyPr/>
                    <a:lstStyle/>
                    <a:p>
                      <a:pPr algn="just">
                        <a:spcAft>
                          <a:spcPts val="0"/>
                        </a:spcAft>
                        <a:tabLst>
                          <a:tab pos="274320" algn="l"/>
                          <a:tab pos="1371600" algn="l"/>
                          <a:tab pos="2560320" algn="l"/>
                          <a:tab pos="3566160" algn="l"/>
                        </a:tabLst>
                      </a:pPr>
                      <a:r>
                        <a:rPr lang="en-GB" sz="1000" dirty="0">
                          <a:latin typeface="Arial"/>
                          <a:ea typeface="Times New Roman"/>
                          <a:cs typeface="Times New Roman"/>
                        </a:rPr>
                        <a:t>8 h 55 – 9 h 50</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a:latin typeface="Arial"/>
                          <a:ea typeface="Times New Roman"/>
                          <a:cs typeface="Times New Roman"/>
                        </a:rPr>
                        <a:t>Deuxième cours (M2)</a:t>
                      </a:r>
                      <a:endParaRPr lang="fr-FR"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14 h 35 – 15 h 30</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Deuxième cours (S2)</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76822">
                <a:tc>
                  <a:txBody>
                    <a:bodyPr/>
                    <a:lstStyle/>
                    <a:p>
                      <a:pPr algn="just">
                        <a:spcAft>
                          <a:spcPts val="0"/>
                        </a:spcAft>
                        <a:tabLst>
                          <a:tab pos="274320" algn="l"/>
                          <a:tab pos="1371600" algn="l"/>
                          <a:tab pos="2560320" algn="l"/>
                          <a:tab pos="3566160" algn="l"/>
                        </a:tabLst>
                      </a:pPr>
                      <a:r>
                        <a:rPr lang="en-GB" sz="1000">
                          <a:latin typeface="Arial"/>
                          <a:ea typeface="Times New Roman"/>
                          <a:cs typeface="Times New Roman"/>
                        </a:rPr>
                        <a:t>9 h 50 –10 h 05</a:t>
                      </a:r>
                      <a:endParaRPr lang="fr-FR"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Récréation</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15 h 30 –15 h 45</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Récréation</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6822">
                <a:tc>
                  <a:txBody>
                    <a:bodyPr/>
                    <a:lstStyle/>
                    <a:p>
                      <a:pPr algn="just">
                        <a:spcAft>
                          <a:spcPts val="0"/>
                        </a:spcAft>
                        <a:tabLst>
                          <a:tab pos="274320" algn="l"/>
                          <a:tab pos="1371600" algn="l"/>
                          <a:tab pos="2560320" algn="l"/>
                          <a:tab pos="3566160" algn="l"/>
                        </a:tabLst>
                      </a:pPr>
                      <a:r>
                        <a:rPr lang="en-GB" sz="1000">
                          <a:latin typeface="Arial"/>
                          <a:ea typeface="Times New Roman"/>
                          <a:cs typeface="Times New Roman"/>
                        </a:rPr>
                        <a:t>10 h 05 – 11 h 00</a:t>
                      </a:r>
                      <a:endParaRPr lang="fr-FR"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a:latin typeface="Arial"/>
                          <a:ea typeface="Times New Roman"/>
                          <a:cs typeface="Times New Roman"/>
                        </a:rPr>
                        <a:t>Troisième cours (M3)</a:t>
                      </a:r>
                      <a:endParaRPr lang="fr-FR"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15 h 45 – 16 h 40</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Troisième cours (S3)</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6822">
                <a:tc>
                  <a:txBody>
                    <a:bodyPr/>
                    <a:lstStyle/>
                    <a:p>
                      <a:pPr algn="just">
                        <a:spcAft>
                          <a:spcPts val="0"/>
                        </a:spcAft>
                        <a:tabLst>
                          <a:tab pos="274320" algn="l"/>
                          <a:tab pos="1371600" algn="l"/>
                          <a:tab pos="2560320" algn="l"/>
                          <a:tab pos="3566160" algn="l"/>
                        </a:tabLst>
                      </a:pPr>
                      <a:r>
                        <a:rPr lang="en-GB" sz="1000">
                          <a:latin typeface="Arial"/>
                          <a:ea typeface="Times New Roman"/>
                          <a:cs typeface="Times New Roman"/>
                        </a:rPr>
                        <a:t>11 h 00 – 11 h 55</a:t>
                      </a:r>
                      <a:endParaRPr lang="fr-FR"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a:latin typeface="Arial"/>
                          <a:ea typeface="Times New Roman"/>
                          <a:cs typeface="Times New Roman"/>
                        </a:rPr>
                        <a:t>Quatrième cours (M4)</a:t>
                      </a:r>
                      <a:endParaRPr lang="fr-FR"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16 h 40 – 17 h 35</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Quatrième cours (S4) </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76822">
                <a:tc>
                  <a:txBody>
                    <a:bodyPr/>
                    <a:lstStyle/>
                    <a:p>
                      <a:pPr algn="just">
                        <a:spcAft>
                          <a:spcPts val="0"/>
                        </a:spcAft>
                        <a:tabLst>
                          <a:tab pos="274320" algn="l"/>
                          <a:tab pos="1371600" algn="l"/>
                          <a:tab pos="2560320" algn="l"/>
                          <a:tab pos="3566160" algn="l"/>
                        </a:tabLst>
                      </a:pPr>
                      <a:r>
                        <a:rPr lang="en-GB" sz="1000">
                          <a:latin typeface="Arial"/>
                          <a:ea typeface="Times New Roman"/>
                          <a:cs typeface="Times New Roman"/>
                        </a:rPr>
                        <a:t>11 h 55</a:t>
                      </a:r>
                      <a:endParaRPr lang="fr-FR"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a:latin typeface="Arial"/>
                          <a:ea typeface="Times New Roman"/>
                          <a:cs typeface="Times New Roman"/>
                        </a:rPr>
                        <a:t>Sortie des élèves</a:t>
                      </a:r>
                      <a:endParaRPr lang="fr-FR"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a:latin typeface="Arial"/>
                          <a:ea typeface="Times New Roman"/>
                          <a:cs typeface="Times New Roman"/>
                        </a:rPr>
                        <a:t>17 h 35 </a:t>
                      </a:r>
                      <a:endParaRPr lang="fr-FR" sz="12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274320" algn="l"/>
                          <a:tab pos="1371600" algn="l"/>
                          <a:tab pos="2560320" algn="l"/>
                          <a:tab pos="3566160" algn="l"/>
                        </a:tabLst>
                      </a:pPr>
                      <a:r>
                        <a:rPr lang="fr-FR" sz="1000" dirty="0">
                          <a:latin typeface="Arial"/>
                          <a:ea typeface="Times New Roman"/>
                          <a:cs typeface="Times New Roman"/>
                        </a:rPr>
                        <a:t>Sortie des élèves</a:t>
                      </a:r>
                      <a:endParaRPr lang="fr-FR" sz="12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pic>
        <p:nvPicPr>
          <p:cNvPr id="6" name="Image 5" descr="IMG_1717.jfif">
            <a:extLst>
              <a:ext uri="{FF2B5EF4-FFF2-40B4-BE49-F238E27FC236}">
                <a16:creationId xmlns:a16="http://schemas.microsoft.com/office/drawing/2014/main" id="{49895DF2-A88E-48C2-94D3-A362DA6B9142}"/>
              </a:ext>
            </a:extLst>
          </p:cNvPr>
          <p:cNvPicPr>
            <a:picLocks noChangeAspect="1"/>
          </p:cNvPicPr>
          <p:nvPr/>
        </p:nvPicPr>
        <p:blipFill>
          <a:blip r:embed="rId2" cstate="print"/>
          <a:stretch>
            <a:fillRect/>
          </a:stretch>
        </p:blipFill>
        <p:spPr>
          <a:xfrm>
            <a:off x="10399" y="3861048"/>
            <a:ext cx="9001000" cy="2852936"/>
          </a:xfrm>
          <a:prstGeom prst="rect">
            <a:avLst/>
          </a:prstGeom>
        </p:spPr>
      </p:pic>
    </p:spTree>
    <p:extLst>
      <p:ext uri="{BB962C8B-B14F-4D97-AF65-F5344CB8AC3E}">
        <p14:creationId xmlns:p14="http://schemas.microsoft.com/office/powerpoint/2010/main" val="4341422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0A9A81-6403-46B9-8EE1-8BA3DEEFBF09}"/>
              </a:ext>
            </a:extLst>
          </p:cNvPr>
          <p:cNvSpPr>
            <a:spLocks noGrp="1"/>
          </p:cNvSpPr>
          <p:nvPr>
            <p:ph type="title"/>
          </p:nvPr>
        </p:nvSpPr>
        <p:spPr/>
        <p:txBody>
          <a:bodyPr/>
          <a:lstStyle/>
          <a:p>
            <a:r>
              <a:rPr lang="fr-FR" u="sng" dirty="0"/>
              <a:t>Les parcours optionnels</a:t>
            </a:r>
          </a:p>
        </p:txBody>
      </p:sp>
      <p:graphicFrame>
        <p:nvGraphicFramePr>
          <p:cNvPr id="3" name="Tableau 2">
            <a:extLst>
              <a:ext uri="{FF2B5EF4-FFF2-40B4-BE49-F238E27FC236}">
                <a16:creationId xmlns:a16="http://schemas.microsoft.com/office/drawing/2014/main" id="{FEE7AA51-7EA0-4BD8-9D63-8D1ACF96885F}"/>
              </a:ext>
            </a:extLst>
          </p:cNvPr>
          <p:cNvGraphicFramePr>
            <a:graphicFrameLocks noGrp="1"/>
          </p:cNvGraphicFramePr>
          <p:nvPr>
            <p:extLst>
              <p:ext uri="{D42A27DB-BD31-4B8C-83A1-F6EECF244321}">
                <p14:modId xmlns:p14="http://schemas.microsoft.com/office/powerpoint/2010/main" val="737082395"/>
              </p:ext>
            </p:extLst>
          </p:nvPr>
        </p:nvGraphicFramePr>
        <p:xfrm>
          <a:off x="457200" y="1628800"/>
          <a:ext cx="8003232" cy="4611149"/>
        </p:xfrm>
        <a:graphic>
          <a:graphicData uri="http://schemas.openxmlformats.org/drawingml/2006/table">
            <a:tbl>
              <a:tblPr>
                <a:tableStyleId>{5C22544A-7EE6-4342-B048-85BDC9FD1C3A}</a:tableStyleId>
              </a:tblPr>
              <a:tblGrid>
                <a:gridCol w="1378496">
                  <a:extLst>
                    <a:ext uri="{9D8B030D-6E8A-4147-A177-3AD203B41FA5}">
                      <a16:colId xmlns:a16="http://schemas.microsoft.com/office/drawing/2014/main" val="2218150418"/>
                    </a:ext>
                  </a:extLst>
                </a:gridCol>
                <a:gridCol w="1491554">
                  <a:extLst>
                    <a:ext uri="{9D8B030D-6E8A-4147-A177-3AD203B41FA5}">
                      <a16:colId xmlns:a16="http://schemas.microsoft.com/office/drawing/2014/main" val="1981303362"/>
                    </a:ext>
                  </a:extLst>
                </a:gridCol>
                <a:gridCol w="877467">
                  <a:extLst>
                    <a:ext uri="{9D8B030D-6E8A-4147-A177-3AD203B41FA5}">
                      <a16:colId xmlns:a16="http://schemas.microsoft.com/office/drawing/2014/main" val="2631101224"/>
                    </a:ext>
                  </a:extLst>
                </a:gridCol>
                <a:gridCol w="877467">
                  <a:extLst>
                    <a:ext uri="{9D8B030D-6E8A-4147-A177-3AD203B41FA5}">
                      <a16:colId xmlns:a16="http://schemas.microsoft.com/office/drawing/2014/main" val="2216442577"/>
                    </a:ext>
                  </a:extLst>
                </a:gridCol>
                <a:gridCol w="877467">
                  <a:extLst>
                    <a:ext uri="{9D8B030D-6E8A-4147-A177-3AD203B41FA5}">
                      <a16:colId xmlns:a16="http://schemas.microsoft.com/office/drawing/2014/main" val="1616091089"/>
                    </a:ext>
                  </a:extLst>
                </a:gridCol>
                <a:gridCol w="1204637">
                  <a:extLst>
                    <a:ext uri="{9D8B030D-6E8A-4147-A177-3AD203B41FA5}">
                      <a16:colId xmlns:a16="http://schemas.microsoft.com/office/drawing/2014/main" val="240379583"/>
                    </a:ext>
                  </a:extLst>
                </a:gridCol>
                <a:gridCol w="1296144">
                  <a:extLst>
                    <a:ext uri="{9D8B030D-6E8A-4147-A177-3AD203B41FA5}">
                      <a16:colId xmlns:a16="http://schemas.microsoft.com/office/drawing/2014/main" val="2352078795"/>
                    </a:ext>
                  </a:extLst>
                </a:gridCol>
              </a:tblGrid>
              <a:tr h="482944">
                <a:tc>
                  <a:txBody>
                    <a:bodyPr/>
                    <a:lstStyle/>
                    <a:p>
                      <a:pPr algn="l" fontAlgn="b"/>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ctr" fontAlgn="b"/>
                      <a:r>
                        <a:rPr lang="fr-FR" sz="1200" u="none" strike="noStrike" dirty="0">
                          <a:effectLst/>
                          <a:latin typeface="Arial" panose="020B0604020202020204" pitchFamily="34" charset="0"/>
                          <a:cs typeface="Arial" panose="020B0604020202020204" pitchFamily="34" charset="0"/>
                        </a:rPr>
                        <a:t>6ème</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fr-FR" sz="1200" u="none" strike="noStrike" dirty="0">
                          <a:effectLst/>
                          <a:latin typeface="Arial" panose="020B0604020202020204" pitchFamily="34" charset="0"/>
                          <a:cs typeface="Arial" panose="020B0604020202020204" pitchFamily="34" charset="0"/>
                        </a:rPr>
                        <a:t>5ème</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fr-FR" sz="1200" u="none" strike="noStrike" dirty="0">
                          <a:effectLst/>
                          <a:latin typeface="Arial" panose="020B0604020202020204" pitchFamily="34" charset="0"/>
                          <a:cs typeface="Arial" panose="020B0604020202020204" pitchFamily="34" charset="0"/>
                        </a:rPr>
                        <a:t>4ème</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fr-FR" sz="1200" u="none" strike="noStrike" dirty="0">
                          <a:effectLst/>
                          <a:latin typeface="Arial" panose="020B0604020202020204" pitchFamily="34" charset="0"/>
                          <a:cs typeface="Arial" panose="020B0604020202020204" pitchFamily="34" charset="0"/>
                        </a:rPr>
                        <a:t>3ème</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endParaRPr lang="fr-FR"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2984346206"/>
                  </a:ext>
                </a:extLst>
              </a:tr>
              <a:tr h="459947">
                <a:tc rowSpan="4">
                  <a:txBody>
                    <a:bodyPr/>
                    <a:lstStyle/>
                    <a:p>
                      <a:pPr algn="ctr" fontAlgn="ctr"/>
                      <a:r>
                        <a:rPr lang="fr-FR" sz="1200" u="none" strike="noStrike" dirty="0">
                          <a:effectLst/>
                          <a:latin typeface="Arial" panose="020B0604020202020204" pitchFamily="34" charset="0"/>
                          <a:cs typeface="Arial" panose="020B0604020202020204" pitchFamily="34" charset="0"/>
                        </a:rPr>
                        <a:t>GROUPE 1</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dirty="0">
                          <a:effectLst/>
                          <a:latin typeface="Arial" panose="020B0604020202020204" pitchFamily="34" charset="0"/>
                          <a:cs typeface="Arial" panose="020B0604020202020204" pitchFamily="34" charset="0"/>
                        </a:rPr>
                        <a:t>Chorale</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rowSpan="4">
                  <a:txBody>
                    <a:bodyPr/>
                    <a:lstStyle/>
                    <a:p>
                      <a:pPr algn="ctr" fontAlgn="ctr"/>
                      <a:r>
                        <a:rPr lang="fr-FR" sz="1200" u="none" strike="noStrike" dirty="0">
                          <a:effectLst/>
                          <a:latin typeface="Arial" panose="020B0604020202020204" pitchFamily="34" charset="0"/>
                          <a:cs typeface="Arial" panose="020B0604020202020204" pitchFamily="34" charset="0"/>
                        </a:rPr>
                        <a:t>NON CUMULABLES</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4075795375"/>
                  </a:ext>
                </a:extLst>
              </a:tr>
              <a:tr h="459947">
                <a:tc vMerge="1">
                  <a:txBody>
                    <a:bodyPr/>
                    <a:lstStyle/>
                    <a:p>
                      <a:endParaRPr lang="fr-FR"/>
                    </a:p>
                  </a:txBody>
                  <a:tcPr/>
                </a:tc>
                <a:tc>
                  <a:txBody>
                    <a:bodyPr/>
                    <a:lstStyle/>
                    <a:p>
                      <a:pPr algn="l" fontAlgn="b"/>
                      <a:r>
                        <a:rPr lang="fr-FR" sz="1200" u="none" strike="noStrike" dirty="0">
                          <a:effectLst/>
                          <a:latin typeface="Arial" panose="020B0604020202020204" pitchFamily="34" charset="0"/>
                          <a:cs typeface="Arial" panose="020B0604020202020204" pitchFamily="34" charset="0"/>
                        </a:rPr>
                        <a:t>Latin</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2">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2">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2">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vMerge="1">
                  <a:txBody>
                    <a:bodyPr/>
                    <a:lstStyle/>
                    <a:p>
                      <a:endParaRPr lang="fr-FR"/>
                    </a:p>
                  </a:txBody>
                  <a:tcPr/>
                </a:tc>
                <a:extLst>
                  <a:ext uri="{0D108BD9-81ED-4DB2-BD59-A6C34878D82A}">
                    <a16:rowId xmlns:a16="http://schemas.microsoft.com/office/drawing/2014/main" val="1618212156"/>
                  </a:ext>
                </a:extLst>
              </a:tr>
              <a:tr h="459947">
                <a:tc vMerge="1">
                  <a:txBody>
                    <a:bodyPr/>
                    <a:lstStyle/>
                    <a:p>
                      <a:endParaRPr lang="fr-FR"/>
                    </a:p>
                  </a:txBody>
                  <a:tcPr/>
                </a:tc>
                <a:tc>
                  <a:txBody>
                    <a:bodyPr/>
                    <a:lstStyle/>
                    <a:p>
                      <a:pPr algn="l" fontAlgn="b"/>
                      <a:r>
                        <a:rPr lang="fr-FR" sz="1200" u="none" strike="noStrike" dirty="0">
                          <a:effectLst/>
                          <a:latin typeface="Arial" panose="020B0604020202020204" pitchFamily="34" charset="0"/>
                          <a:cs typeface="Arial" panose="020B0604020202020204" pitchFamily="34" charset="0"/>
                        </a:rPr>
                        <a:t>LCE Anglais</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a:effectLst/>
                          <a:latin typeface="Arial" panose="020B0604020202020204" pitchFamily="34" charset="0"/>
                          <a:cs typeface="Arial" panose="020B0604020202020204" pitchFamily="34" charset="0"/>
                        </a:rPr>
                        <a:t> </a:t>
                      </a:r>
                      <a:endParaRPr lang="fr-FR"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4">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4">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4">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vMerge="1">
                  <a:txBody>
                    <a:bodyPr/>
                    <a:lstStyle/>
                    <a:p>
                      <a:endParaRPr lang="fr-FR"/>
                    </a:p>
                  </a:txBody>
                  <a:tcPr/>
                </a:tc>
                <a:extLst>
                  <a:ext uri="{0D108BD9-81ED-4DB2-BD59-A6C34878D82A}">
                    <a16:rowId xmlns:a16="http://schemas.microsoft.com/office/drawing/2014/main" val="3514322247"/>
                  </a:ext>
                </a:extLst>
              </a:tr>
              <a:tr h="482944">
                <a:tc vMerge="1">
                  <a:txBody>
                    <a:bodyPr/>
                    <a:lstStyle/>
                    <a:p>
                      <a:endParaRPr lang="fr-FR"/>
                    </a:p>
                  </a:txBody>
                  <a:tcPr/>
                </a:tc>
                <a:tc>
                  <a:txBody>
                    <a:bodyPr/>
                    <a:lstStyle/>
                    <a:p>
                      <a:pPr algn="l" fontAlgn="b"/>
                      <a:r>
                        <a:rPr lang="fr-FR" sz="1200" u="none" strike="noStrike" dirty="0">
                          <a:effectLst/>
                          <a:latin typeface="Arial" panose="020B0604020202020204" pitchFamily="34" charset="0"/>
                          <a:cs typeface="Arial" panose="020B0604020202020204" pitchFamily="34" charset="0"/>
                        </a:rPr>
                        <a:t>BIA</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3">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3">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3">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vMerge="1">
                  <a:txBody>
                    <a:bodyPr/>
                    <a:lstStyle/>
                    <a:p>
                      <a:endParaRPr lang="fr-FR"/>
                    </a:p>
                  </a:txBody>
                  <a:tcPr/>
                </a:tc>
                <a:extLst>
                  <a:ext uri="{0D108BD9-81ED-4DB2-BD59-A6C34878D82A}">
                    <a16:rowId xmlns:a16="http://schemas.microsoft.com/office/drawing/2014/main" val="91572083"/>
                  </a:ext>
                </a:extLst>
              </a:tr>
              <a:tr h="678607">
                <a:tc rowSpan="2">
                  <a:txBody>
                    <a:bodyPr/>
                    <a:lstStyle/>
                    <a:p>
                      <a:pPr algn="ctr" fontAlgn="ctr"/>
                      <a:r>
                        <a:rPr lang="fr-FR" sz="1200" u="none" strike="noStrike">
                          <a:effectLst/>
                          <a:latin typeface="Arial" panose="020B0604020202020204" pitchFamily="34" charset="0"/>
                          <a:cs typeface="Arial" panose="020B0604020202020204" pitchFamily="34" charset="0"/>
                        </a:rPr>
                        <a:t>GROUPE 2</a:t>
                      </a:r>
                      <a:endParaRPr lang="fr-FR"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dirty="0">
                          <a:effectLst/>
                          <a:latin typeface="Arial" panose="020B0604020202020204" pitchFamily="34" charset="0"/>
                          <a:cs typeface="Arial" panose="020B0604020202020204" pitchFamily="34" charset="0"/>
                        </a:rPr>
                        <a:t>ISI</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a:effectLst/>
                          <a:latin typeface="Arial" panose="020B0604020202020204" pitchFamily="34" charset="0"/>
                          <a:cs typeface="Arial" panose="020B0604020202020204" pitchFamily="34" charset="0"/>
                        </a:rPr>
                        <a:t> </a:t>
                      </a:r>
                      <a:endParaRPr lang="fr-FR"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6">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chemeClr val="accent6">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rowSpan="2">
                  <a:txBody>
                    <a:bodyPr/>
                    <a:lstStyle/>
                    <a:p>
                      <a:pPr algn="ctr" fontAlgn="ctr"/>
                      <a:r>
                        <a:rPr lang="fr-FR" sz="1000" u="none" strike="noStrike" dirty="0">
                          <a:effectLst/>
                          <a:latin typeface="Arial" panose="020B0604020202020204" pitchFamily="34" charset="0"/>
                          <a:cs typeface="Arial" panose="020B0604020202020204" pitchFamily="34" charset="0"/>
                        </a:rPr>
                        <a:t>1 ENSEIGNEMENT GROUPE 2 CUMULABLE AVEC GROUPE </a:t>
                      </a:r>
                      <a:r>
                        <a:rPr lang="fr-FR" sz="1000" u="none" strike="noStrike">
                          <a:effectLst/>
                          <a:latin typeface="Arial" panose="020B0604020202020204" pitchFamily="34" charset="0"/>
                          <a:cs typeface="Arial" panose="020B0604020202020204" pitchFamily="34" charset="0"/>
                        </a:rPr>
                        <a:t>1 ISI </a:t>
                      </a:r>
                      <a:r>
                        <a:rPr lang="fr-FR" sz="1000" u="none" strike="noStrike" dirty="0">
                          <a:effectLst/>
                          <a:latin typeface="Arial" panose="020B0604020202020204" pitchFamily="34" charset="0"/>
                          <a:cs typeface="Arial" panose="020B0604020202020204" pitchFamily="34" charset="0"/>
                        </a:rPr>
                        <a:t>COMPATIBILITE D'EDT</a:t>
                      </a:r>
                      <a:endParaRPr lang="fr-FR"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007724963"/>
                  </a:ext>
                </a:extLst>
              </a:tr>
              <a:tr h="1586813">
                <a:tc vMerge="1">
                  <a:txBody>
                    <a:bodyPr/>
                    <a:lstStyle/>
                    <a:p>
                      <a:endParaRPr lang="fr-FR"/>
                    </a:p>
                  </a:txBody>
                  <a:tcPr/>
                </a:tc>
                <a:tc>
                  <a:txBody>
                    <a:bodyPr/>
                    <a:lstStyle/>
                    <a:p>
                      <a:pPr algn="l" fontAlgn="ctr"/>
                      <a:r>
                        <a:rPr lang="fr-FR" sz="1200" u="none" strike="noStrike" dirty="0">
                          <a:effectLst/>
                          <a:latin typeface="Arial" panose="020B0604020202020204" pitchFamily="34" charset="0"/>
                          <a:cs typeface="Arial" panose="020B0604020202020204" pitchFamily="34" charset="0"/>
                        </a:rPr>
                        <a:t>PAREX / cordées de la réussite</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a:effectLst/>
                          <a:latin typeface="Arial" panose="020B0604020202020204" pitchFamily="34" charset="0"/>
                          <a:cs typeface="Arial" panose="020B0604020202020204" pitchFamily="34" charset="0"/>
                        </a:rPr>
                        <a:t> </a:t>
                      </a:r>
                      <a:endParaRPr lang="fr-FR"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a:effectLst/>
                          <a:latin typeface="Arial" panose="020B0604020202020204" pitchFamily="34" charset="0"/>
                          <a:cs typeface="Arial" panose="020B0604020202020204" pitchFamily="34" charset="0"/>
                        </a:rPr>
                        <a:t> </a:t>
                      </a:r>
                      <a:endParaRPr lang="fr-FR"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l" fontAlgn="b"/>
                      <a:r>
                        <a:rPr lang="fr-FR" sz="1200" u="none" strike="noStrike" dirty="0">
                          <a:effectLst/>
                          <a:latin typeface="Arial" panose="020B0604020202020204" pitchFamily="34" charset="0"/>
                          <a:cs typeface="Arial" panose="020B0604020202020204" pitchFamily="34" charset="0"/>
                        </a:rPr>
                        <a:t> </a:t>
                      </a:r>
                      <a:endParaRPr lang="fr-FR"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gradFill>
                      <a:gsLst>
                        <a:gs pos="0">
                          <a:srgbClr val="FFFF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vMerge="1">
                  <a:txBody>
                    <a:bodyPr/>
                    <a:lstStyle/>
                    <a:p>
                      <a:endParaRPr lang="fr-FR"/>
                    </a:p>
                  </a:txBody>
                  <a:tcPr/>
                </a:tc>
                <a:extLst>
                  <a:ext uri="{0D108BD9-81ED-4DB2-BD59-A6C34878D82A}">
                    <a16:rowId xmlns:a16="http://schemas.microsoft.com/office/drawing/2014/main" val="3601779839"/>
                  </a:ext>
                </a:extLst>
              </a:tr>
            </a:tbl>
          </a:graphicData>
        </a:graphic>
      </p:graphicFrame>
    </p:spTree>
    <p:extLst>
      <p:ext uri="{BB962C8B-B14F-4D97-AF65-F5344CB8AC3E}">
        <p14:creationId xmlns:p14="http://schemas.microsoft.com/office/powerpoint/2010/main" val="21306697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7544" y="2204864"/>
            <a:ext cx="8352928" cy="2376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683568" y="2780928"/>
            <a:ext cx="8229600" cy="1143000"/>
          </a:xfrm>
        </p:spPr>
        <p:txBody>
          <a:bodyPr>
            <a:normAutofit fontScale="90000"/>
          </a:bodyPr>
          <a:lstStyle/>
          <a:p>
            <a:r>
              <a:rPr lang="fr-FR" b="1" dirty="0">
                <a:solidFill>
                  <a:srgbClr val="C00000"/>
                </a:solidFill>
              </a:rPr>
              <a:t>Les projets, sorties et voyages scolaires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116632"/>
            <a:ext cx="8229600" cy="1143000"/>
          </a:xfrm>
        </p:spPr>
        <p:txBody>
          <a:bodyPr>
            <a:normAutofit/>
          </a:bodyPr>
          <a:lstStyle/>
          <a:p>
            <a:r>
              <a:rPr lang="fr-FR" sz="3600" b="1" dirty="0">
                <a:solidFill>
                  <a:srgbClr val="C00000"/>
                </a:solidFill>
              </a:rPr>
              <a:t>Visite de l’USAP</a:t>
            </a:r>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212976"/>
            <a:ext cx="3600400" cy="2400266"/>
          </a:xfrm>
          <a:prstGeom prst="rect">
            <a:avLst/>
          </a:prstGeom>
        </p:spPr>
      </p:pic>
      <p:sp>
        <p:nvSpPr>
          <p:cNvPr id="4" name="ZoneTexte 3"/>
          <p:cNvSpPr txBox="1"/>
          <p:nvPr/>
        </p:nvSpPr>
        <p:spPr>
          <a:xfrm>
            <a:off x="5868144" y="2492896"/>
            <a:ext cx="3096344" cy="2862322"/>
          </a:xfrm>
          <a:prstGeom prst="rect">
            <a:avLst/>
          </a:prstGeom>
          <a:noFill/>
        </p:spPr>
        <p:txBody>
          <a:bodyPr wrap="square" rtlCol="0">
            <a:spAutoFit/>
          </a:bodyPr>
          <a:lstStyle/>
          <a:p>
            <a:r>
              <a:rPr lang="fr-FR" sz="2000" b="1" dirty="0"/>
              <a:t>Les élèves de 4°6 ont assisté à une cérémonie de naturalisation. Pour cette occasion , quatre élèves « ambassadeurs » ont présenté leur travail sur un sportif de haut niveau naturalisé français (Tony Parker).</a:t>
            </a:r>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3952" y="1052736"/>
            <a:ext cx="3744416" cy="2496277"/>
          </a:xfrm>
          <a:prstGeom prst="rect">
            <a:avLst/>
          </a:prstGeom>
        </p:spPr>
      </p:pic>
      <p:pic>
        <p:nvPicPr>
          <p:cNvPr id="6" name="Imag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50250" y="4698099"/>
            <a:ext cx="3239852" cy="2159901"/>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MASTER CHEF</a:t>
            </a:r>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0113" y="1600200"/>
            <a:ext cx="8043773" cy="4525963"/>
          </a:xfrm>
        </p:spPr>
      </p:pic>
    </p:spTree>
    <p:extLst>
      <p:ext uri="{BB962C8B-B14F-4D97-AF65-F5344CB8AC3E}">
        <p14:creationId xmlns:p14="http://schemas.microsoft.com/office/powerpoint/2010/main" val="41160464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FORUM DES METIERS</a:t>
            </a:r>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5955" y="1833774"/>
            <a:ext cx="8394517" cy="3977634"/>
          </a:xfrm>
          <a:prstGeom prst="rect">
            <a:avLst/>
          </a:prstGeom>
        </p:spPr>
      </p:pic>
    </p:spTree>
    <p:extLst>
      <p:ext uri="{BB962C8B-B14F-4D97-AF65-F5344CB8AC3E}">
        <p14:creationId xmlns:p14="http://schemas.microsoft.com/office/powerpoint/2010/main" val="21415510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concours Antonio Machado</a:t>
            </a:r>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7" y="2000068"/>
            <a:ext cx="5102281" cy="3993836"/>
          </a:xfrm>
          <a:prstGeom prst="rect">
            <a:avLst/>
          </a:prstGeom>
        </p:spPr>
      </p:pic>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85468" y="2000068"/>
            <a:ext cx="3788944" cy="2841708"/>
          </a:xfrm>
          <a:prstGeom prst="rect">
            <a:avLst/>
          </a:prstGeom>
        </p:spPr>
      </p:pic>
      <p:pic>
        <p:nvPicPr>
          <p:cNvPr id="6" name="Imag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51920" y="3573016"/>
            <a:ext cx="2264904" cy="3158418"/>
          </a:xfrm>
          <a:prstGeom prst="rect">
            <a:avLst/>
          </a:prstGeom>
        </p:spPr>
      </p:pic>
    </p:spTree>
    <p:extLst>
      <p:ext uri="{BB962C8B-B14F-4D97-AF65-F5344CB8AC3E}">
        <p14:creationId xmlns:p14="http://schemas.microsoft.com/office/powerpoint/2010/main" val="6671275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1849" y="232890"/>
            <a:ext cx="8229600" cy="1143000"/>
          </a:xfrm>
        </p:spPr>
        <p:txBody>
          <a:bodyPr/>
          <a:lstStyle/>
          <a:p>
            <a:r>
              <a:rPr lang="fr-FR" dirty="0"/>
              <a:t>ROBOTS RACE</a:t>
            </a: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1849" y="1122980"/>
            <a:ext cx="8229600" cy="5486400"/>
          </a:xfrm>
          <a:prstGeom prst="rect">
            <a:avLst/>
          </a:prstGeom>
        </p:spPr>
      </p:pic>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00392" y="1375890"/>
            <a:ext cx="4151520" cy="3113640"/>
          </a:xfrm>
          <a:prstGeom prst="rect">
            <a:avLst/>
          </a:prstGeom>
        </p:spPr>
      </p:pic>
      <p:pic>
        <p:nvPicPr>
          <p:cNvPr id="4" name="Espace réservé du contenu 3"/>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467828" y="4509120"/>
            <a:ext cx="3150390" cy="2100260"/>
          </a:xfrm>
        </p:spPr>
      </p:pic>
    </p:spTree>
    <p:extLst>
      <p:ext uri="{BB962C8B-B14F-4D97-AF65-F5344CB8AC3E}">
        <p14:creationId xmlns:p14="http://schemas.microsoft.com/office/powerpoint/2010/main" val="42352713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1556792"/>
            <a:ext cx="3867052" cy="5157757"/>
          </a:xfrm>
          <a:prstGeom prst="rect">
            <a:avLst/>
          </a:prstGeom>
        </p:spPr>
      </p:pic>
    </p:spTree>
    <p:extLst>
      <p:ext uri="{BB962C8B-B14F-4D97-AF65-F5344CB8AC3E}">
        <p14:creationId xmlns:p14="http://schemas.microsoft.com/office/powerpoint/2010/main" val="3290181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Cross .jpg"/>
          <p:cNvPicPr>
            <a:picLocks noChangeAspect="1"/>
          </p:cNvPicPr>
          <p:nvPr/>
        </p:nvPicPr>
        <p:blipFill>
          <a:blip r:embed="rId2" cstate="print"/>
          <a:stretch>
            <a:fillRect/>
          </a:stretch>
        </p:blipFill>
        <p:spPr>
          <a:xfrm>
            <a:off x="251520" y="188640"/>
            <a:ext cx="7576160" cy="6669360"/>
          </a:xfrm>
          <a:prstGeom prst="rect">
            <a:avLst/>
          </a:prstGeom>
        </p:spPr>
      </p:pic>
      <p:pic>
        <p:nvPicPr>
          <p:cNvPr id="4" name="Image 3" descr="enfants-qui-courent.jpg"/>
          <p:cNvPicPr>
            <a:picLocks noChangeAspect="1"/>
          </p:cNvPicPr>
          <p:nvPr/>
        </p:nvPicPr>
        <p:blipFill>
          <a:blip r:embed="rId3" cstate="print"/>
          <a:stretch>
            <a:fillRect/>
          </a:stretch>
        </p:blipFill>
        <p:spPr>
          <a:xfrm>
            <a:off x="5868144" y="116632"/>
            <a:ext cx="3275856" cy="1440160"/>
          </a:xfrm>
          <a:prstGeom prst="rect">
            <a:avLst/>
          </a:prstGeom>
        </p:spPr>
      </p:pic>
      <p:pic>
        <p:nvPicPr>
          <p:cNvPr id="5" name="Image 4" descr="enfants qui courent 2.jpg"/>
          <p:cNvPicPr>
            <a:picLocks noChangeAspect="1"/>
          </p:cNvPicPr>
          <p:nvPr/>
        </p:nvPicPr>
        <p:blipFill>
          <a:blip r:embed="rId4" cstate="print"/>
          <a:stretch>
            <a:fillRect/>
          </a:stretch>
        </p:blipFill>
        <p:spPr>
          <a:xfrm>
            <a:off x="6581775" y="5229200"/>
            <a:ext cx="2382713" cy="1394643"/>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16632"/>
            <a:ext cx="8229600" cy="994122"/>
          </a:xfrm>
        </p:spPr>
        <p:txBody>
          <a:bodyPr/>
          <a:lstStyle/>
          <a:p>
            <a:r>
              <a:rPr lang="fr-FR" sz="3200" b="1" dirty="0">
                <a:solidFill>
                  <a:srgbClr val="C00000"/>
                </a:solidFill>
              </a:rPr>
              <a:t>                          Musée Rigaud </a:t>
            </a:r>
            <a:r>
              <a:rPr lang="fr-FR" sz="1400" b="1" dirty="0">
                <a:solidFill>
                  <a:srgbClr val="C00000"/>
                </a:solidFill>
              </a:rPr>
              <a:t>Avril 2018</a:t>
            </a:r>
          </a:p>
        </p:txBody>
      </p:sp>
      <p:pic>
        <p:nvPicPr>
          <p:cNvPr id="5" name="Image 4" descr="Rigaud 2.jpg"/>
          <p:cNvPicPr>
            <a:picLocks noChangeAspect="1"/>
          </p:cNvPicPr>
          <p:nvPr/>
        </p:nvPicPr>
        <p:blipFill>
          <a:blip r:embed="rId2" cstate="print"/>
          <a:stretch>
            <a:fillRect/>
          </a:stretch>
        </p:blipFill>
        <p:spPr>
          <a:xfrm>
            <a:off x="0" y="3645024"/>
            <a:ext cx="3491880" cy="3212976"/>
          </a:xfrm>
          <a:prstGeom prst="rect">
            <a:avLst/>
          </a:prstGeom>
        </p:spPr>
      </p:pic>
      <p:pic>
        <p:nvPicPr>
          <p:cNvPr id="4" name="Image 3" descr="Rigaud 3.jpg"/>
          <p:cNvPicPr>
            <a:picLocks noChangeAspect="1"/>
          </p:cNvPicPr>
          <p:nvPr/>
        </p:nvPicPr>
        <p:blipFill>
          <a:blip r:embed="rId3" cstate="print"/>
          <a:stretch>
            <a:fillRect/>
          </a:stretch>
        </p:blipFill>
        <p:spPr>
          <a:xfrm>
            <a:off x="3347864" y="1052736"/>
            <a:ext cx="5604618" cy="3960440"/>
          </a:xfrm>
          <a:prstGeom prst="rect">
            <a:avLst/>
          </a:prstGeom>
        </p:spPr>
      </p:pic>
      <p:pic>
        <p:nvPicPr>
          <p:cNvPr id="3" name="Image 2" descr="Rigaud1.jpg"/>
          <p:cNvPicPr>
            <a:picLocks noChangeAspect="1"/>
          </p:cNvPicPr>
          <p:nvPr/>
        </p:nvPicPr>
        <p:blipFill>
          <a:blip r:embed="rId4" cstate="print"/>
          <a:stretch>
            <a:fillRect/>
          </a:stretch>
        </p:blipFill>
        <p:spPr>
          <a:xfrm>
            <a:off x="0" y="0"/>
            <a:ext cx="3311352" cy="4077072"/>
          </a:xfrm>
          <a:prstGeom prst="rect">
            <a:avLst/>
          </a:prstGeom>
        </p:spPr>
      </p:pic>
      <p:sp>
        <p:nvSpPr>
          <p:cNvPr id="6" name="ZoneTexte 5"/>
          <p:cNvSpPr txBox="1"/>
          <p:nvPr/>
        </p:nvSpPr>
        <p:spPr>
          <a:xfrm>
            <a:off x="3563888" y="5157192"/>
            <a:ext cx="5400600" cy="1569660"/>
          </a:xfrm>
          <a:prstGeom prst="rect">
            <a:avLst/>
          </a:prstGeom>
          <a:noFill/>
        </p:spPr>
        <p:txBody>
          <a:bodyPr wrap="square" rtlCol="0">
            <a:spAutoFit/>
          </a:bodyPr>
          <a:lstStyle/>
          <a:p>
            <a:r>
              <a:rPr lang="fr-FR" sz="1600" b="1" dirty="0"/>
              <a:t>Les élèves de 5</a:t>
            </a:r>
            <a:r>
              <a:rPr lang="fr-FR" sz="1600" b="1" baseline="30000" dirty="0"/>
              <a:t>ème</a:t>
            </a:r>
            <a:r>
              <a:rPr lang="fr-FR" sz="1600" b="1" dirty="0"/>
              <a:t> de catalan, dans le cadre de la semaine </a:t>
            </a:r>
            <a:r>
              <a:rPr lang="fr-FR" sz="1600" b="1" dirty="0" err="1"/>
              <a:t>FestaCat</a:t>
            </a:r>
            <a:r>
              <a:rPr lang="fr-FR" sz="1600" b="1" dirty="0"/>
              <a:t> sont allés au  musée Rigaud. Ils ont lu quelques passages de l’ouvrage de </a:t>
            </a:r>
            <a:r>
              <a:rPr lang="fr-FR" sz="1600" b="1" dirty="0" err="1"/>
              <a:t>Renada</a:t>
            </a:r>
            <a:r>
              <a:rPr lang="fr-FR" sz="1600" b="1" dirty="0"/>
              <a:t> Laura </a:t>
            </a:r>
            <a:r>
              <a:rPr lang="fr-FR" sz="1600" b="1" dirty="0" err="1"/>
              <a:t>Portet</a:t>
            </a:r>
            <a:r>
              <a:rPr lang="fr-FR" sz="1600" b="1" dirty="0"/>
              <a:t> « </a:t>
            </a:r>
            <a:r>
              <a:rPr lang="fr-FR" sz="1600" b="1" dirty="0" err="1"/>
              <a:t>Rigau</a:t>
            </a:r>
            <a:r>
              <a:rPr lang="fr-FR" sz="1600" b="1" dirty="0"/>
              <a:t> et Rigaud ». Puis sont allés au palais </a:t>
            </a:r>
            <a:r>
              <a:rPr lang="fr-FR" sz="1600" b="1" dirty="0" err="1"/>
              <a:t>Pams</a:t>
            </a:r>
            <a:r>
              <a:rPr lang="fr-FR" sz="1600" b="1" dirty="0"/>
              <a:t> de Perpignan pour y voir les travaux qu’ils avaient réalisés (les calligrammes) sur le thème du </a:t>
            </a:r>
            <a:r>
              <a:rPr lang="fr-FR" sz="1600" b="1" dirty="0" err="1"/>
              <a:t>Castillet</a:t>
            </a:r>
            <a:r>
              <a:rPr lang="fr-FR" sz="1600" b="1" dirty="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L’accès au collège</a:t>
            </a:r>
          </a:p>
        </p:txBody>
      </p:sp>
      <p:pic>
        <p:nvPicPr>
          <p:cNvPr id="5" name="Espace réservé du contenu 4" descr="vector-cartoon-school-yellow-truck-bus-for-kids-vector-id1166153883.jfif"/>
          <p:cNvPicPr>
            <a:picLocks noGrp="1" noChangeAspect="1"/>
          </p:cNvPicPr>
          <p:nvPr>
            <p:ph sz="half" idx="1"/>
          </p:nvPr>
        </p:nvPicPr>
        <p:blipFill>
          <a:blip r:embed="rId2" cstate="print"/>
          <a:stretch>
            <a:fillRect/>
          </a:stretch>
        </p:blipFill>
        <p:spPr>
          <a:xfrm>
            <a:off x="467544" y="3789040"/>
            <a:ext cx="4002491" cy="2548434"/>
          </a:xfrm>
        </p:spPr>
      </p:pic>
      <p:pic>
        <p:nvPicPr>
          <p:cNvPr id="7" name="Espace réservé du contenu 6" descr="vélo-de-couleur-16227484.jfif"/>
          <p:cNvPicPr>
            <a:picLocks noGrp="1" noChangeAspect="1"/>
          </p:cNvPicPr>
          <p:nvPr>
            <p:ph sz="half" idx="2"/>
          </p:nvPr>
        </p:nvPicPr>
        <p:blipFill>
          <a:blip r:embed="rId3" cstate="print"/>
          <a:stretch>
            <a:fillRect/>
          </a:stretch>
        </p:blipFill>
        <p:spPr>
          <a:xfrm>
            <a:off x="5796136" y="4653136"/>
            <a:ext cx="2736304" cy="1684338"/>
          </a:xfrm>
        </p:spPr>
      </p:pic>
      <p:sp>
        <p:nvSpPr>
          <p:cNvPr id="6" name="ZoneTexte 5"/>
          <p:cNvSpPr txBox="1"/>
          <p:nvPr/>
        </p:nvSpPr>
        <p:spPr>
          <a:xfrm>
            <a:off x="971600" y="2348880"/>
            <a:ext cx="3384376" cy="1077218"/>
          </a:xfrm>
          <a:prstGeom prst="rect">
            <a:avLst/>
          </a:prstGeom>
          <a:noFill/>
        </p:spPr>
        <p:txBody>
          <a:bodyPr wrap="square" rtlCol="0">
            <a:spAutoFit/>
          </a:bodyPr>
          <a:lstStyle/>
          <a:p>
            <a:r>
              <a:rPr lang="fr-FR" sz="3200" dirty="0"/>
              <a:t>En bus avec les lignes 9, 19 et C.</a:t>
            </a:r>
          </a:p>
        </p:txBody>
      </p:sp>
      <p:sp>
        <p:nvSpPr>
          <p:cNvPr id="8" name="ZoneTexte 7"/>
          <p:cNvSpPr txBox="1"/>
          <p:nvPr/>
        </p:nvSpPr>
        <p:spPr>
          <a:xfrm>
            <a:off x="5724128" y="2060848"/>
            <a:ext cx="2520280" cy="1938992"/>
          </a:xfrm>
          <a:prstGeom prst="rect">
            <a:avLst/>
          </a:prstGeom>
          <a:noFill/>
        </p:spPr>
        <p:txBody>
          <a:bodyPr wrap="square" rtlCol="0">
            <a:spAutoFit/>
          </a:bodyPr>
          <a:lstStyle/>
          <a:p>
            <a:r>
              <a:rPr lang="fr-FR" sz="2400" dirty="0"/>
              <a:t>En vélo , le collège possède un petit parking à vélo proche de l’accueil.</a:t>
            </a:r>
          </a:p>
        </p:txBody>
      </p:sp>
      <p:sp>
        <p:nvSpPr>
          <p:cNvPr id="9" name="ZoneTexte 8"/>
          <p:cNvSpPr txBox="1"/>
          <p:nvPr/>
        </p:nvSpPr>
        <p:spPr>
          <a:xfrm>
            <a:off x="827584" y="1268760"/>
            <a:ext cx="7128792" cy="830997"/>
          </a:xfrm>
          <a:prstGeom prst="rect">
            <a:avLst/>
          </a:prstGeom>
          <a:noFill/>
        </p:spPr>
        <p:txBody>
          <a:bodyPr wrap="square" rtlCol="0">
            <a:spAutoFit/>
          </a:bodyPr>
          <a:lstStyle/>
          <a:p>
            <a:r>
              <a:rPr lang="fr-FR" sz="2400" b="1" dirty="0"/>
              <a:t>Un  petit parking pour les voitures des parents d’élèves se situe devant le collège.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Barande 1.jpg"/>
          <p:cNvPicPr>
            <a:picLocks noChangeAspect="1"/>
          </p:cNvPicPr>
          <p:nvPr/>
        </p:nvPicPr>
        <p:blipFill>
          <a:blip r:embed="rId2" cstate="print"/>
          <a:stretch>
            <a:fillRect/>
          </a:stretch>
        </p:blipFill>
        <p:spPr>
          <a:xfrm>
            <a:off x="251520" y="188640"/>
            <a:ext cx="4283968" cy="3456384"/>
          </a:xfrm>
          <a:prstGeom prst="rect">
            <a:avLst/>
          </a:prstGeom>
        </p:spPr>
      </p:pic>
      <p:sp>
        <p:nvSpPr>
          <p:cNvPr id="2" name="Titre 1"/>
          <p:cNvSpPr>
            <a:spLocks noGrp="1"/>
          </p:cNvSpPr>
          <p:nvPr>
            <p:ph type="title"/>
          </p:nvPr>
        </p:nvSpPr>
        <p:spPr>
          <a:xfrm>
            <a:off x="395536" y="0"/>
            <a:ext cx="8229600" cy="1143000"/>
          </a:xfrm>
        </p:spPr>
        <p:txBody>
          <a:bodyPr>
            <a:normAutofit/>
          </a:bodyPr>
          <a:lstStyle/>
          <a:p>
            <a:r>
              <a:rPr lang="fr-FR" sz="3200" b="1" dirty="0">
                <a:solidFill>
                  <a:srgbClr val="C00000"/>
                </a:solidFill>
              </a:rPr>
              <a:t>Visite de la Bibliothèque la </a:t>
            </a:r>
            <a:r>
              <a:rPr lang="fr-FR" sz="3200" b="1" dirty="0" err="1">
                <a:solidFill>
                  <a:srgbClr val="C00000"/>
                </a:solidFill>
              </a:rPr>
              <a:t>Barande</a:t>
            </a:r>
            <a:r>
              <a:rPr lang="fr-FR" sz="3200" b="1" dirty="0">
                <a:solidFill>
                  <a:srgbClr val="C00000"/>
                </a:solidFill>
              </a:rPr>
              <a:t> des 6°</a:t>
            </a:r>
          </a:p>
        </p:txBody>
      </p:sp>
      <p:pic>
        <p:nvPicPr>
          <p:cNvPr id="4" name="Image 3" descr="barande 2.jpg"/>
          <p:cNvPicPr>
            <a:picLocks noChangeAspect="1"/>
          </p:cNvPicPr>
          <p:nvPr/>
        </p:nvPicPr>
        <p:blipFill>
          <a:blip r:embed="rId3" cstate="print"/>
          <a:stretch>
            <a:fillRect/>
          </a:stretch>
        </p:blipFill>
        <p:spPr>
          <a:xfrm>
            <a:off x="4139952" y="3429000"/>
            <a:ext cx="4860032" cy="3276132"/>
          </a:xfrm>
          <a:prstGeom prst="rect">
            <a:avLst/>
          </a:prstGeom>
        </p:spPr>
      </p:pic>
      <p:pic>
        <p:nvPicPr>
          <p:cNvPr id="5" name="Image 4" descr="Barande 3.jpg"/>
          <p:cNvPicPr>
            <a:picLocks noChangeAspect="1"/>
          </p:cNvPicPr>
          <p:nvPr/>
        </p:nvPicPr>
        <p:blipFill>
          <a:blip r:embed="rId4" cstate="print"/>
          <a:stretch>
            <a:fillRect/>
          </a:stretch>
        </p:blipFill>
        <p:spPr>
          <a:xfrm>
            <a:off x="4788024" y="908720"/>
            <a:ext cx="3960440" cy="2160240"/>
          </a:xfrm>
          <a:prstGeom prst="rect">
            <a:avLst/>
          </a:prstGeom>
        </p:spPr>
      </p:pic>
      <p:sp>
        <p:nvSpPr>
          <p:cNvPr id="6" name="ZoneTexte 5"/>
          <p:cNvSpPr txBox="1"/>
          <p:nvPr/>
        </p:nvSpPr>
        <p:spPr>
          <a:xfrm>
            <a:off x="251520" y="4221088"/>
            <a:ext cx="3744416" cy="2031325"/>
          </a:xfrm>
          <a:prstGeom prst="rect">
            <a:avLst/>
          </a:prstGeom>
          <a:noFill/>
        </p:spPr>
        <p:txBody>
          <a:bodyPr wrap="square" rtlCol="0">
            <a:spAutoFit/>
          </a:bodyPr>
          <a:lstStyle/>
          <a:p>
            <a:r>
              <a:rPr lang="fr-FR" b="1" dirty="0"/>
              <a:t>L’objectif de cette sortie est de faire connaître la bibliothèque de quartier et ses ressources à tous les élèves. Les élèves travaillent sur les méthodes de classement des livres qui sont acquises au CDI du collège à travers des activités ludiques.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ESCAPE GAME</a:t>
            </a: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60321" y="1417638"/>
            <a:ext cx="3026479" cy="2627768"/>
          </a:xfrm>
          <a:prstGeom prst="rect">
            <a:avLst/>
          </a:prstGeom>
        </p:spPr>
      </p:pic>
      <p:pic>
        <p:nvPicPr>
          <p:cNvPr id="7" name="Imag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394978"/>
            <a:ext cx="4992443" cy="3995920"/>
          </a:xfrm>
          <a:prstGeom prst="rect">
            <a:avLst/>
          </a:prstGeom>
        </p:spPr>
      </p:pic>
      <p:pic>
        <p:nvPicPr>
          <p:cNvPr id="8" name="Imag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75856" y="3839539"/>
            <a:ext cx="4067944" cy="2901829"/>
          </a:xfrm>
          <a:prstGeom prst="rect">
            <a:avLst/>
          </a:prstGeom>
        </p:spPr>
      </p:pic>
    </p:spTree>
    <p:extLst>
      <p:ext uri="{BB962C8B-B14F-4D97-AF65-F5344CB8AC3E}">
        <p14:creationId xmlns:p14="http://schemas.microsoft.com/office/powerpoint/2010/main" val="42303885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922114"/>
          </a:xfrm>
        </p:spPr>
        <p:txBody>
          <a:bodyPr/>
          <a:lstStyle/>
          <a:p>
            <a:r>
              <a:rPr lang="fr-FR" b="1" dirty="0">
                <a:solidFill>
                  <a:srgbClr val="C00000"/>
                </a:solidFill>
              </a:rPr>
              <a:t>Séjour à Barcelone </a:t>
            </a:r>
            <a:r>
              <a:rPr lang="fr-FR" sz="1200" dirty="0"/>
              <a:t>2017</a:t>
            </a:r>
          </a:p>
        </p:txBody>
      </p:sp>
      <p:pic>
        <p:nvPicPr>
          <p:cNvPr id="3" name="Image 2" descr="BCN 1.jpg"/>
          <p:cNvPicPr>
            <a:picLocks noChangeAspect="1"/>
          </p:cNvPicPr>
          <p:nvPr/>
        </p:nvPicPr>
        <p:blipFill>
          <a:blip r:embed="rId2" cstate="print"/>
          <a:stretch>
            <a:fillRect/>
          </a:stretch>
        </p:blipFill>
        <p:spPr>
          <a:xfrm>
            <a:off x="395536" y="1052736"/>
            <a:ext cx="4176464" cy="5256584"/>
          </a:xfrm>
          <a:prstGeom prst="rect">
            <a:avLst/>
          </a:prstGeom>
        </p:spPr>
      </p:pic>
      <p:pic>
        <p:nvPicPr>
          <p:cNvPr id="4" name="Image 3" descr="BNC 2.jpg"/>
          <p:cNvPicPr>
            <a:picLocks noChangeAspect="1"/>
          </p:cNvPicPr>
          <p:nvPr/>
        </p:nvPicPr>
        <p:blipFill>
          <a:blip r:embed="rId3" cstate="print"/>
          <a:stretch>
            <a:fillRect/>
          </a:stretch>
        </p:blipFill>
        <p:spPr>
          <a:xfrm>
            <a:off x="4860032" y="1052736"/>
            <a:ext cx="3961326" cy="522920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Séjour à Hanovre </a:t>
            </a:r>
            <a:r>
              <a:rPr lang="fr-FR" sz="1400" dirty="0"/>
              <a:t>Mai 2017</a:t>
            </a:r>
          </a:p>
        </p:txBody>
      </p:sp>
      <p:pic>
        <p:nvPicPr>
          <p:cNvPr id="3" name="Image 2" descr="Hanovre 1.jpg"/>
          <p:cNvPicPr>
            <a:picLocks noChangeAspect="1"/>
          </p:cNvPicPr>
          <p:nvPr/>
        </p:nvPicPr>
        <p:blipFill>
          <a:blip r:embed="rId2" cstate="print"/>
          <a:stretch>
            <a:fillRect/>
          </a:stretch>
        </p:blipFill>
        <p:spPr>
          <a:xfrm>
            <a:off x="251520" y="1700808"/>
            <a:ext cx="3960440" cy="4608512"/>
          </a:xfrm>
          <a:prstGeom prst="rect">
            <a:avLst/>
          </a:prstGeom>
        </p:spPr>
      </p:pic>
      <p:pic>
        <p:nvPicPr>
          <p:cNvPr id="4" name="Image 3" descr="Hanovre 2.jpg"/>
          <p:cNvPicPr>
            <a:picLocks noChangeAspect="1"/>
          </p:cNvPicPr>
          <p:nvPr/>
        </p:nvPicPr>
        <p:blipFill>
          <a:blip r:embed="rId3" cstate="print"/>
          <a:stretch>
            <a:fillRect/>
          </a:stretch>
        </p:blipFill>
        <p:spPr>
          <a:xfrm>
            <a:off x="4427984" y="1628800"/>
            <a:ext cx="4248472" cy="4820236"/>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Séjour à l’Escala </a:t>
            </a:r>
            <a:r>
              <a:rPr lang="fr-FR" sz="1200" dirty="0"/>
              <a:t>juin 2017</a:t>
            </a:r>
          </a:p>
        </p:txBody>
      </p:sp>
      <p:pic>
        <p:nvPicPr>
          <p:cNvPr id="3" name="Image 2" descr="escala.jpg"/>
          <p:cNvPicPr>
            <a:picLocks noChangeAspect="1"/>
          </p:cNvPicPr>
          <p:nvPr/>
        </p:nvPicPr>
        <p:blipFill>
          <a:blip r:embed="rId2" cstate="print"/>
          <a:stretch>
            <a:fillRect/>
          </a:stretch>
        </p:blipFill>
        <p:spPr>
          <a:xfrm>
            <a:off x="137728" y="1268760"/>
            <a:ext cx="8868544" cy="5256584"/>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Echange à </a:t>
            </a:r>
            <a:r>
              <a:rPr lang="fr-FR" b="1" dirty="0" err="1">
                <a:solidFill>
                  <a:srgbClr val="C00000"/>
                </a:solidFill>
              </a:rPr>
              <a:t>Figuères</a:t>
            </a:r>
            <a:r>
              <a:rPr lang="fr-FR" b="1" dirty="0">
                <a:solidFill>
                  <a:srgbClr val="C00000"/>
                </a:solidFill>
              </a:rPr>
              <a:t> </a:t>
            </a:r>
            <a:r>
              <a:rPr lang="fr-FR" sz="1200" dirty="0"/>
              <a:t>Janvier 2017</a:t>
            </a:r>
          </a:p>
        </p:txBody>
      </p:sp>
      <p:pic>
        <p:nvPicPr>
          <p:cNvPr id="3" name="Image 2" descr="figuère 1.jpg"/>
          <p:cNvPicPr>
            <a:picLocks noChangeAspect="1"/>
          </p:cNvPicPr>
          <p:nvPr/>
        </p:nvPicPr>
        <p:blipFill>
          <a:blip r:embed="rId2" cstate="print"/>
          <a:stretch>
            <a:fillRect/>
          </a:stretch>
        </p:blipFill>
        <p:spPr>
          <a:xfrm>
            <a:off x="188143" y="1340768"/>
            <a:ext cx="4527873" cy="5328592"/>
          </a:xfrm>
          <a:prstGeom prst="rect">
            <a:avLst/>
          </a:prstGeom>
        </p:spPr>
      </p:pic>
      <p:pic>
        <p:nvPicPr>
          <p:cNvPr id="4" name="Image 3" descr="figuère 2.jpg"/>
          <p:cNvPicPr>
            <a:picLocks noChangeAspect="1"/>
          </p:cNvPicPr>
          <p:nvPr/>
        </p:nvPicPr>
        <p:blipFill>
          <a:blip r:embed="rId3" cstate="print"/>
          <a:stretch>
            <a:fillRect/>
          </a:stretch>
        </p:blipFill>
        <p:spPr>
          <a:xfrm>
            <a:off x="4860032" y="1340768"/>
            <a:ext cx="4093230" cy="5400600"/>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IMG_1740.jfif"/>
          <p:cNvPicPr>
            <a:picLocks noChangeAspect="1"/>
          </p:cNvPicPr>
          <p:nvPr/>
        </p:nvPicPr>
        <p:blipFill>
          <a:blip r:embed="rId2" cstate="print"/>
          <a:stretch>
            <a:fillRect/>
          </a:stretch>
        </p:blipFill>
        <p:spPr>
          <a:xfrm>
            <a:off x="0" y="1412776"/>
            <a:ext cx="9144000" cy="4248472"/>
          </a:xfrm>
          <a:prstGeom prst="rect">
            <a:avLst/>
          </a:prstGeom>
        </p:spPr>
      </p:pic>
      <p:sp>
        <p:nvSpPr>
          <p:cNvPr id="2" name="Titre 1"/>
          <p:cNvSpPr>
            <a:spLocks noGrp="1"/>
          </p:cNvSpPr>
          <p:nvPr>
            <p:ph type="title"/>
          </p:nvPr>
        </p:nvSpPr>
        <p:spPr>
          <a:xfrm>
            <a:off x="395536" y="4509120"/>
            <a:ext cx="8229600" cy="1143000"/>
          </a:xfrm>
        </p:spPr>
        <p:txBody>
          <a:bodyPr>
            <a:normAutofit/>
          </a:bodyPr>
          <a:lstStyle/>
          <a:p>
            <a:r>
              <a:rPr lang="fr-FR" sz="6600" b="1" dirty="0">
                <a:solidFill>
                  <a:srgbClr val="C00000"/>
                </a:solidFill>
              </a:rPr>
              <a:t>Merci et à bientôt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IMG_1708.jfif"/>
          <p:cNvPicPr>
            <a:picLocks noChangeAspect="1"/>
          </p:cNvPicPr>
          <p:nvPr/>
        </p:nvPicPr>
        <p:blipFill>
          <a:blip r:embed="rId2" cstate="print"/>
          <a:stretch>
            <a:fillRect/>
          </a:stretch>
        </p:blipFill>
        <p:spPr>
          <a:xfrm>
            <a:off x="-468560" y="0"/>
            <a:ext cx="10030287" cy="6858000"/>
          </a:xfrm>
          <a:prstGeom prst="rect">
            <a:avLst/>
          </a:prstGeom>
        </p:spPr>
      </p:pic>
      <p:sp>
        <p:nvSpPr>
          <p:cNvPr id="2" name="Titre 1"/>
          <p:cNvSpPr>
            <a:spLocks noGrp="1"/>
          </p:cNvSpPr>
          <p:nvPr>
            <p:ph type="title"/>
          </p:nvPr>
        </p:nvSpPr>
        <p:spPr>
          <a:xfrm>
            <a:off x="2627784" y="386848"/>
            <a:ext cx="3600400" cy="274042"/>
          </a:xfrm>
        </p:spPr>
        <p:txBody>
          <a:bodyPr>
            <a:noAutofit/>
          </a:bodyPr>
          <a:lstStyle/>
          <a:p>
            <a:br>
              <a:rPr lang="fr-FR" sz="4800" dirty="0">
                <a:solidFill>
                  <a:srgbClr val="C00000"/>
                </a:solidFill>
              </a:rPr>
            </a:br>
            <a:r>
              <a:rPr lang="fr-FR" sz="4800" dirty="0">
                <a:solidFill>
                  <a:srgbClr val="C00000"/>
                </a:solidFill>
              </a:rPr>
              <a:t> </a:t>
            </a:r>
            <a:br>
              <a:rPr lang="fr-FR" sz="4800" dirty="0">
                <a:solidFill>
                  <a:srgbClr val="C00000"/>
                </a:solidFill>
              </a:rPr>
            </a:br>
            <a:endParaRPr lang="fr-FR" sz="4800" dirty="0">
              <a:solidFill>
                <a:srgbClr val="C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IMG_1732.jfif"/>
          <p:cNvPicPr>
            <a:picLocks noChangeAspect="1"/>
          </p:cNvPicPr>
          <p:nvPr/>
        </p:nvPicPr>
        <p:blipFill>
          <a:blip r:embed="rId2" cstate="print"/>
          <a:stretch>
            <a:fillRect/>
          </a:stretch>
        </p:blipFill>
        <p:spPr>
          <a:xfrm>
            <a:off x="179512" y="116632"/>
            <a:ext cx="4824536" cy="6552728"/>
          </a:xfrm>
          <a:prstGeom prst="rect">
            <a:avLst/>
          </a:prstGeom>
        </p:spPr>
      </p:pic>
      <p:sp>
        <p:nvSpPr>
          <p:cNvPr id="2" name="Titre 1"/>
          <p:cNvSpPr>
            <a:spLocks noGrp="1"/>
          </p:cNvSpPr>
          <p:nvPr>
            <p:ph type="title"/>
          </p:nvPr>
        </p:nvSpPr>
        <p:spPr/>
        <p:txBody>
          <a:bodyPr>
            <a:normAutofit/>
          </a:bodyPr>
          <a:lstStyle/>
          <a:p>
            <a:r>
              <a:rPr lang="fr-FR" sz="3600" b="1" dirty="0">
                <a:solidFill>
                  <a:srgbClr val="C00000"/>
                </a:solidFill>
              </a:rPr>
              <a:t>Un collège pour tous !</a:t>
            </a:r>
          </a:p>
        </p:txBody>
      </p:sp>
      <p:sp>
        <p:nvSpPr>
          <p:cNvPr id="4" name="ZoneTexte 3"/>
          <p:cNvSpPr txBox="1"/>
          <p:nvPr/>
        </p:nvSpPr>
        <p:spPr>
          <a:xfrm>
            <a:off x="5148064" y="1772816"/>
            <a:ext cx="3744416" cy="4093428"/>
          </a:xfrm>
          <a:prstGeom prst="rect">
            <a:avLst/>
          </a:prstGeom>
          <a:noFill/>
        </p:spPr>
        <p:txBody>
          <a:bodyPr wrap="square" rtlCol="0">
            <a:spAutoFit/>
          </a:bodyPr>
          <a:lstStyle/>
          <a:p>
            <a:endParaRPr lang="fr-FR" sz="2000" dirty="0"/>
          </a:p>
          <a:p>
            <a:r>
              <a:rPr lang="fr-FR" sz="2000" dirty="0"/>
              <a:t>Le collège possède différentes unités d’enseignement :</a:t>
            </a:r>
          </a:p>
          <a:p>
            <a:endParaRPr lang="fr-FR" sz="2000" dirty="0"/>
          </a:p>
          <a:p>
            <a:pPr>
              <a:buFontTx/>
              <a:buChar char="-"/>
            </a:pPr>
            <a:r>
              <a:rPr lang="fr-FR" sz="2000" dirty="0"/>
              <a:t>- </a:t>
            </a:r>
            <a:r>
              <a:rPr lang="fr-FR" sz="2000" b="1" dirty="0"/>
              <a:t>Des classes SEGPA </a:t>
            </a:r>
            <a:r>
              <a:rPr lang="fr-FR" sz="2000" dirty="0"/>
              <a:t>(section d’enseignement général et professionnel adapté).</a:t>
            </a:r>
          </a:p>
          <a:p>
            <a:pPr>
              <a:buFontTx/>
              <a:buChar char="-"/>
            </a:pPr>
            <a:r>
              <a:rPr lang="fr-FR" sz="2000" dirty="0"/>
              <a:t>- </a:t>
            </a:r>
            <a:r>
              <a:rPr lang="fr-FR" sz="2000" b="1" dirty="0"/>
              <a:t>Des élèves en UPE2A </a:t>
            </a:r>
            <a:r>
              <a:rPr lang="fr-FR" sz="2000" dirty="0"/>
              <a:t>(unité pédagogique pour les élèves allophones arrivants).</a:t>
            </a:r>
          </a:p>
          <a:p>
            <a:pPr>
              <a:buFontTx/>
              <a:buChar char="-"/>
            </a:pPr>
            <a:r>
              <a:rPr lang="fr-FR" sz="2000" b="1" dirty="0"/>
              <a:t>- Des ULIS </a:t>
            </a:r>
            <a:r>
              <a:rPr lang="fr-FR" sz="2000" dirty="0"/>
              <a:t>( unités localisées d’inclusion scolaire pour les élèves en situation de handicap).</a:t>
            </a:r>
          </a:p>
        </p:txBody>
      </p:sp>
      <p:sp>
        <p:nvSpPr>
          <p:cNvPr id="5" name="Rectangle 4"/>
          <p:cNvSpPr/>
          <p:nvPr/>
        </p:nvSpPr>
        <p:spPr>
          <a:xfrm>
            <a:off x="539552" y="260648"/>
            <a:ext cx="813690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971600" y="476672"/>
            <a:ext cx="7560840" cy="646331"/>
          </a:xfrm>
          <a:prstGeom prst="rect">
            <a:avLst/>
          </a:prstGeom>
          <a:noFill/>
        </p:spPr>
        <p:txBody>
          <a:bodyPr wrap="square" rtlCol="0">
            <a:spAutoFit/>
          </a:bodyPr>
          <a:lstStyle/>
          <a:p>
            <a:r>
              <a:rPr lang="fr-FR" sz="3600" dirty="0">
                <a:solidFill>
                  <a:srgbClr val="C00000"/>
                </a:solidFill>
              </a:rPr>
              <a:t>               Un collège pour tous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2060848"/>
            <a:ext cx="8229600" cy="1656184"/>
          </a:xfrm>
        </p:spPr>
        <p:txBody>
          <a:bodyPr>
            <a:noAutofit/>
          </a:bodyPr>
          <a:lstStyle/>
          <a:p>
            <a:r>
              <a:rPr lang="fr-FR" sz="7200" b="1" dirty="0">
                <a:solidFill>
                  <a:srgbClr val="C00000"/>
                </a:solidFill>
              </a:rPr>
              <a:t>Le Personnel de l’Etablissement </a:t>
            </a:r>
          </a:p>
        </p:txBody>
      </p:sp>
      <p:pic>
        <p:nvPicPr>
          <p:cNvPr id="3" name="Image 2" descr="IMG_1708.jfif"/>
          <p:cNvPicPr>
            <a:picLocks noChangeAspect="1"/>
          </p:cNvPicPr>
          <p:nvPr/>
        </p:nvPicPr>
        <p:blipFill>
          <a:blip r:embed="rId2" cstate="print"/>
          <a:stretch>
            <a:fillRect/>
          </a:stretch>
        </p:blipFill>
        <p:spPr>
          <a:xfrm>
            <a:off x="0" y="0"/>
            <a:ext cx="9144000" cy="7029400"/>
          </a:xfrm>
          <a:prstGeom prst="rect">
            <a:avLst/>
          </a:prstGeom>
        </p:spPr>
      </p:pic>
      <p:sp>
        <p:nvSpPr>
          <p:cNvPr id="4" name="ZoneTexte 3"/>
          <p:cNvSpPr txBox="1"/>
          <p:nvPr/>
        </p:nvSpPr>
        <p:spPr>
          <a:xfrm>
            <a:off x="179512" y="476672"/>
            <a:ext cx="8964488" cy="1938992"/>
          </a:xfrm>
          <a:prstGeom prst="rect">
            <a:avLst/>
          </a:prstGeom>
          <a:noFill/>
        </p:spPr>
        <p:txBody>
          <a:bodyPr wrap="square" rtlCol="0">
            <a:spAutoFit/>
          </a:bodyPr>
          <a:lstStyle/>
          <a:p>
            <a:r>
              <a:rPr lang="fr-FR" sz="6000" b="1" dirty="0">
                <a:solidFill>
                  <a:srgbClr val="C00000"/>
                </a:solidFill>
              </a:rPr>
              <a:t>Le Personnel de l’Etablissement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p:cNvSpPr>
            <a:spLocks noChangeArrowheads="1"/>
          </p:cNvSpPr>
          <p:nvPr/>
        </p:nvSpPr>
        <p:spPr bwMode="auto">
          <a:xfrm>
            <a:off x="1500166" y="428604"/>
            <a:ext cx="6400800" cy="349250"/>
          </a:xfrm>
          <a:prstGeom prst="roundRect">
            <a:avLst>
              <a:gd name="adj" fmla="val 16667"/>
            </a:avLst>
          </a:prstGeom>
          <a:solidFill>
            <a:srgbClr val="FFCC66"/>
          </a:solidFill>
          <a:ln w="15875">
            <a:solidFill>
              <a:srgbClr val="000000"/>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dirty="0">
                <a:ln>
                  <a:noFill/>
                </a:ln>
                <a:solidFill>
                  <a:schemeClr val="tx1"/>
                </a:solidFill>
                <a:effectLst/>
                <a:latin typeface="Arial" pitchFamily="34" charset="0"/>
                <a:cs typeface="Arial" pitchFamily="34" charset="0"/>
              </a:rPr>
              <a:t>ORGANIGRAMME COLLEGE MARCEL PAGNOL 2021-2022</a:t>
            </a: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1027" name="AutoShape 3"/>
          <p:cNvSpPr>
            <a:spLocks noChangeArrowheads="1"/>
          </p:cNvSpPr>
          <p:nvPr/>
        </p:nvSpPr>
        <p:spPr bwMode="auto">
          <a:xfrm>
            <a:off x="3995936" y="1124744"/>
            <a:ext cx="1440160" cy="706438"/>
          </a:xfrm>
          <a:prstGeom prst="roundRect">
            <a:avLst>
              <a:gd name="adj" fmla="val 16667"/>
            </a:avLst>
          </a:prstGeom>
          <a:solidFill>
            <a:srgbClr val="FFCCFF"/>
          </a:solidFill>
          <a:ln w="15875">
            <a:solidFill>
              <a:srgbClr val="000000"/>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Principale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900" b="0" i="0"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Mme </a:t>
            </a:r>
            <a:r>
              <a:rPr lang="fr-FR" sz="1100" i="1" dirty="0" err="1">
                <a:latin typeface="Arial" pitchFamily="34" charset="0"/>
                <a:cs typeface="Arial" pitchFamily="34" charset="0"/>
              </a:rPr>
              <a:t>Baugey</a:t>
            </a:r>
            <a:r>
              <a:rPr lang="fr-FR" sz="1100" i="1" dirty="0">
                <a:latin typeface="Arial" pitchFamily="34" charset="0"/>
                <a:cs typeface="Arial" pitchFamily="34" charset="0"/>
              </a:rPr>
              <a:t>-Fritz</a:t>
            </a:r>
            <a:endParaRPr kumimoji="0" lang="fr-FR" sz="1100" b="0" i="1"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1028" name="AutoShape 4"/>
          <p:cNvSpPr>
            <a:spLocks noChangeArrowheads="1"/>
          </p:cNvSpPr>
          <p:nvPr/>
        </p:nvSpPr>
        <p:spPr bwMode="auto">
          <a:xfrm>
            <a:off x="251520" y="1196752"/>
            <a:ext cx="1304925" cy="3744416"/>
          </a:xfrm>
          <a:prstGeom prst="roundRect">
            <a:avLst>
              <a:gd name="adj" fmla="val 16667"/>
            </a:avLst>
          </a:prstGeom>
          <a:solidFill>
            <a:srgbClr val="FFCC99"/>
          </a:solidFill>
          <a:ln w="15875">
            <a:solidFill>
              <a:srgbClr val="000000"/>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Psy EN</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Mme </a:t>
            </a:r>
            <a:r>
              <a:rPr kumimoji="0" lang="fr-FR" sz="1100" b="0" i="1" u="none" strike="noStrike" cap="none" normalizeH="0" baseline="0" dirty="0" err="1">
                <a:ln>
                  <a:noFill/>
                </a:ln>
                <a:solidFill>
                  <a:schemeClr val="tx1"/>
                </a:solidFill>
                <a:effectLst/>
                <a:latin typeface="Arial" pitchFamily="34" charset="0"/>
                <a:cs typeface="Arial" pitchFamily="34" charset="0"/>
              </a:rPr>
              <a:t>Bennacef</a:t>
            </a:r>
            <a:endParaRPr kumimoji="0" lang="fr-FR" sz="1100" b="0" i="1"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100" b="0" i="0"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err="1">
                <a:ln>
                  <a:noFill/>
                </a:ln>
                <a:solidFill>
                  <a:schemeClr val="tx1"/>
                </a:solidFill>
                <a:effectLst/>
                <a:latin typeface="Arial" pitchFamily="34" charset="0"/>
                <a:cs typeface="Arial" pitchFamily="34" charset="0"/>
              </a:rPr>
              <a:t>Ass</a:t>
            </a:r>
            <a:r>
              <a:rPr kumimoji="0" lang="fr-FR" sz="1100" b="1" i="0" u="none" strike="noStrike" cap="none" normalizeH="0" baseline="0" dirty="0">
                <a:ln>
                  <a:noFill/>
                </a:ln>
                <a:solidFill>
                  <a:schemeClr val="tx1"/>
                </a:solidFill>
                <a:effectLst/>
                <a:latin typeface="Arial" pitchFamily="34" charset="0"/>
                <a:cs typeface="Arial" pitchFamily="34" charset="0"/>
              </a:rPr>
              <a:t>. Soc.</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Mme </a:t>
            </a:r>
            <a:r>
              <a:rPr kumimoji="0" lang="fr-FR" sz="1100" b="0" i="1" u="none" strike="noStrike" cap="none" normalizeH="0" baseline="0" dirty="0" err="1">
                <a:ln>
                  <a:noFill/>
                </a:ln>
                <a:solidFill>
                  <a:schemeClr val="tx1"/>
                </a:solidFill>
                <a:effectLst/>
                <a:latin typeface="Arial" pitchFamily="34" charset="0"/>
                <a:cs typeface="Arial" pitchFamily="34" charset="0"/>
              </a:rPr>
              <a:t>Obbih</a:t>
            </a:r>
            <a:r>
              <a:rPr kumimoji="0" lang="fr-FR" sz="1100" b="0" i="1" u="none" strike="noStrike" cap="none" normalizeH="0" baseline="0" dirty="0">
                <a:ln>
                  <a:noFill/>
                </a:ln>
                <a:solidFill>
                  <a:schemeClr val="tx1"/>
                </a:solidFill>
                <a:effectLst/>
                <a:latin typeface="Arial" pitchFamily="34" charset="0"/>
                <a:cs typeface="Arial" pitchFamily="34" charset="0"/>
              </a:rPr>
              <a:t>-</a:t>
            </a:r>
            <a:r>
              <a:rPr kumimoji="0" lang="fr-FR" sz="1100" b="0" i="1" u="none" strike="noStrike" cap="none" normalizeH="0" baseline="0" dirty="0" err="1">
                <a:ln>
                  <a:noFill/>
                </a:ln>
                <a:solidFill>
                  <a:schemeClr val="tx1"/>
                </a:solidFill>
                <a:effectLst/>
                <a:latin typeface="Arial" pitchFamily="34" charset="0"/>
                <a:cs typeface="Arial" pitchFamily="34" charset="0"/>
              </a:rPr>
              <a:t>Montémont</a:t>
            </a:r>
            <a:endParaRPr kumimoji="0" lang="fr-FR" sz="1100" b="0" i="1"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100" b="0" i="1"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Infirmières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Mme </a:t>
            </a:r>
            <a:r>
              <a:rPr kumimoji="0" lang="fr-FR" sz="1100" b="0" i="1" u="none" strike="noStrike" cap="none" normalizeH="0" baseline="0" dirty="0" err="1">
                <a:ln>
                  <a:noFill/>
                </a:ln>
                <a:solidFill>
                  <a:schemeClr val="tx1"/>
                </a:solidFill>
                <a:effectLst/>
                <a:latin typeface="Arial" pitchFamily="34" charset="0"/>
                <a:cs typeface="Arial" pitchFamily="34" charset="0"/>
              </a:rPr>
              <a:t>Commes</a:t>
            </a:r>
            <a:endParaRPr kumimoji="0" lang="fr-FR" sz="1100" b="0" i="1"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Mme Duarte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100" b="0" i="0"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Médecin Scolaire</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Mme </a:t>
            </a:r>
            <a:r>
              <a:rPr kumimoji="0" lang="fr-FR" sz="1100" b="0" i="1" u="none" strike="noStrike" cap="none" normalizeH="0" baseline="0" dirty="0" err="1">
                <a:ln>
                  <a:noFill/>
                </a:ln>
                <a:solidFill>
                  <a:schemeClr val="tx1"/>
                </a:solidFill>
                <a:effectLst/>
                <a:latin typeface="Arial" pitchFamily="34" charset="0"/>
                <a:cs typeface="Arial" pitchFamily="34" charset="0"/>
              </a:rPr>
              <a:t>Destizons</a:t>
            </a:r>
            <a:endParaRPr kumimoji="0" lang="fr-FR" sz="1100" b="0" i="1"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fr-FR" sz="1100" i="1" dirty="0">
              <a:latin typeface="Arial" pitchFamily="34" charset="0"/>
              <a:cs typeface="Arial" pitchFamily="34" charset="0"/>
            </a:endParaRPr>
          </a:p>
          <a:p>
            <a:pPr lvl="0" algn="ctr" fontAlgn="base">
              <a:spcBef>
                <a:spcPct val="0"/>
              </a:spcBef>
              <a:spcAft>
                <a:spcPct val="0"/>
              </a:spcAft>
            </a:pPr>
            <a:r>
              <a:rPr lang="fr-FR" sz="1100" b="1" dirty="0" err="1">
                <a:latin typeface="Arial" pitchFamily="34" charset="0"/>
                <a:cs typeface="Arial" pitchFamily="34" charset="0"/>
              </a:rPr>
              <a:t>Référente</a:t>
            </a:r>
            <a:r>
              <a:rPr lang="fr-FR" sz="1100" b="1" dirty="0">
                <a:latin typeface="Arial" pitchFamily="34" charset="0"/>
                <a:cs typeface="Arial" pitchFamily="34" charset="0"/>
              </a:rPr>
              <a:t> ASH</a:t>
            </a:r>
          </a:p>
          <a:p>
            <a:pPr lvl="0" algn="ctr" fontAlgn="base">
              <a:spcBef>
                <a:spcPct val="0"/>
              </a:spcBef>
              <a:spcAft>
                <a:spcPct val="0"/>
              </a:spcAft>
            </a:pPr>
            <a:r>
              <a:rPr lang="fr-FR" sz="1100" i="1" dirty="0">
                <a:latin typeface="Arial" pitchFamily="34" charset="0"/>
                <a:cs typeface="Arial" pitchFamily="34" charset="0"/>
              </a:rPr>
              <a:t>Mme Canal</a:t>
            </a:r>
          </a:p>
          <a:p>
            <a:pPr lvl="0" algn="ctr" fontAlgn="base">
              <a:spcBef>
                <a:spcPct val="0"/>
              </a:spcBef>
              <a:spcAft>
                <a:spcPct val="0"/>
              </a:spcAft>
            </a:pPr>
            <a:endParaRPr lang="fr-FR" sz="1100" i="1" dirty="0">
              <a:latin typeface="Arial" pitchFamily="34" charset="0"/>
              <a:cs typeface="Arial" pitchFamily="34" charset="0"/>
            </a:endParaRPr>
          </a:p>
          <a:p>
            <a:pPr lvl="0" algn="ctr" fontAlgn="base">
              <a:spcBef>
                <a:spcPct val="0"/>
              </a:spcBef>
              <a:spcAft>
                <a:spcPct val="0"/>
              </a:spcAft>
            </a:pPr>
            <a:r>
              <a:rPr lang="fr-FR" sz="1100" b="1" dirty="0">
                <a:latin typeface="Arial" pitchFamily="34" charset="0"/>
                <a:cs typeface="Arial" pitchFamily="34" charset="0"/>
              </a:rPr>
              <a:t>Coordinatrice Réseau</a:t>
            </a:r>
          </a:p>
          <a:p>
            <a:pPr lvl="0" algn="ctr" fontAlgn="base">
              <a:spcBef>
                <a:spcPct val="0"/>
              </a:spcBef>
              <a:spcAft>
                <a:spcPct val="0"/>
              </a:spcAft>
            </a:pPr>
            <a:r>
              <a:rPr lang="fr-FR" sz="1100" i="1" dirty="0">
                <a:latin typeface="Arial" pitchFamily="34" charset="0"/>
                <a:cs typeface="Arial" pitchFamily="34" charset="0"/>
              </a:rPr>
              <a:t>Mme Six</a:t>
            </a:r>
          </a:p>
          <a:p>
            <a:pPr lvl="0" algn="ctr" fontAlgn="base">
              <a:spcBef>
                <a:spcPct val="0"/>
              </a:spcBef>
              <a:spcAft>
                <a:spcPct val="0"/>
              </a:spcAft>
            </a:pPr>
            <a:endParaRPr lang="fr-FR" sz="1100" i="1" dirty="0">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100" b="0" i="1"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fr-FR" sz="1100" i="1" dirty="0">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100" b="0" i="1"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100" b="0" i="1"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1029" name="AutoShape 5"/>
          <p:cNvSpPr>
            <a:spLocks noChangeArrowheads="1"/>
          </p:cNvSpPr>
          <p:nvPr/>
        </p:nvSpPr>
        <p:spPr bwMode="auto">
          <a:xfrm>
            <a:off x="2195736" y="2348880"/>
            <a:ext cx="1501904" cy="937243"/>
          </a:xfrm>
          <a:prstGeom prst="roundRect">
            <a:avLst>
              <a:gd name="adj" fmla="val 16667"/>
            </a:avLst>
          </a:prstGeom>
          <a:solidFill>
            <a:srgbClr val="FFFF99"/>
          </a:solidFill>
          <a:ln w="15875">
            <a:solidFill>
              <a:srgbClr val="000000"/>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Principale Adjointe</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M</a:t>
            </a:r>
            <a:r>
              <a:rPr lang="fr-FR" sz="1100" i="1" dirty="0">
                <a:latin typeface="Arial" pitchFamily="34" charset="0"/>
                <a:cs typeface="Arial" pitchFamily="34" charset="0"/>
              </a:rPr>
              <a:t>me VANDERBEEKEN</a:t>
            </a: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1030" name="AutoShape 6"/>
          <p:cNvSpPr>
            <a:spLocks noChangeArrowheads="1"/>
          </p:cNvSpPr>
          <p:nvPr/>
        </p:nvSpPr>
        <p:spPr bwMode="auto">
          <a:xfrm>
            <a:off x="5868144" y="2348880"/>
            <a:ext cx="1263650" cy="937244"/>
          </a:xfrm>
          <a:prstGeom prst="roundRect">
            <a:avLst>
              <a:gd name="adj" fmla="val 16667"/>
            </a:avLst>
          </a:prstGeom>
          <a:solidFill>
            <a:srgbClr val="FFFF99"/>
          </a:solidFill>
          <a:ln w="15875">
            <a:solidFill>
              <a:srgbClr val="000000"/>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Directeur adjoint</a:t>
            </a:r>
            <a:r>
              <a:rPr kumimoji="0" lang="fr-FR" sz="1100" b="1" i="0" u="none" strike="noStrike" cap="none" normalizeH="0" dirty="0">
                <a:ln>
                  <a:noFill/>
                </a:ln>
                <a:solidFill>
                  <a:schemeClr val="tx1"/>
                </a:solidFill>
                <a:effectLst/>
                <a:latin typeface="Arial" pitchFamily="34" charset="0"/>
                <a:cs typeface="Arial" pitchFamily="34" charset="0"/>
              </a:rPr>
              <a:t> de la SEGPA</a:t>
            </a:r>
            <a:endParaRPr kumimoji="0" lang="fr-FR" sz="1100" b="1" i="0"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M. MELWIG</a:t>
            </a: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1031" name="AutoShape 7"/>
          <p:cNvSpPr>
            <a:spLocks noChangeArrowheads="1"/>
          </p:cNvSpPr>
          <p:nvPr/>
        </p:nvSpPr>
        <p:spPr bwMode="auto">
          <a:xfrm>
            <a:off x="7358082" y="2285992"/>
            <a:ext cx="1262062" cy="706438"/>
          </a:xfrm>
          <a:prstGeom prst="roundRect">
            <a:avLst>
              <a:gd name="adj" fmla="val 16667"/>
            </a:avLst>
          </a:prstGeom>
          <a:solidFill>
            <a:srgbClr val="FFFF99"/>
          </a:solidFill>
          <a:ln w="15875">
            <a:solidFill>
              <a:srgbClr val="000000"/>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Adjointe Gestionnaire </a:t>
            </a:r>
            <a:r>
              <a:rPr kumimoji="0" lang="fr-FR" sz="1100" i="0" u="none" strike="noStrike" cap="none" normalizeH="0" baseline="0" dirty="0">
                <a:ln>
                  <a:noFill/>
                </a:ln>
                <a:solidFill>
                  <a:schemeClr val="tx1"/>
                </a:solidFill>
                <a:effectLst/>
                <a:latin typeface="Arial" pitchFamily="34" charset="0"/>
                <a:cs typeface="Arial" pitchFamily="34" charset="0"/>
              </a:rPr>
              <a:t>Mme </a:t>
            </a:r>
            <a:r>
              <a:rPr lang="fr-FR" sz="1100" dirty="0">
                <a:latin typeface="Arial" pitchFamily="34" charset="0"/>
                <a:cs typeface="Arial" pitchFamily="34" charset="0"/>
              </a:rPr>
              <a:t>H</a:t>
            </a:r>
            <a:r>
              <a:rPr kumimoji="0" lang="fr-FR" sz="1100" i="0" u="none" strike="noStrike" cap="none" normalizeH="0" baseline="0" dirty="0">
                <a:ln>
                  <a:noFill/>
                </a:ln>
                <a:solidFill>
                  <a:schemeClr val="tx1"/>
                </a:solidFill>
                <a:effectLst/>
                <a:latin typeface="Arial" pitchFamily="34" charset="0"/>
                <a:cs typeface="Arial" pitchFamily="34" charset="0"/>
              </a:rPr>
              <a:t>UOT</a:t>
            </a:r>
            <a:endParaRPr kumimoji="0" lang="fr-FR" sz="1800" i="0" u="none" strike="noStrike" cap="none" normalizeH="0" baseline="0" dirty="0">
              <a:ln>
                <a:noFill/>
              </a:ln>
              <a:solidFill>
                <a:schemeClr val="tx1"/>
              </a:solidFill>
              <a:effectLst/>
              <a:latin typeface="Arial" pitchFamily="34" charset="0"/>
              <a:cs typeface="Arial" pitchFamily="34" charset="0"/>
            </a:endParaRPr>
          </a:p>
        </p:txBody>
      </p:sp>
      <p:sp>
        <p:nvSpPr>
          <p:cNvPr id="1032" name="AutoShape 8"/>
          <p:cNvSpPr>
            <a:spLocks noChangeArrowheads="1"/>
          </p:cNvSpPr>
          <p:nvPr/>
        </p:nvSpPr>
        <p:spPr bwMode="auto">
          <a:xfrm>
            <a:off x="3275856" y="3429000"/>
            <a:ext cx="1263650" cy="706438"/>
          </a:xfrm>
          <a:prstGeom prst="roundRect">
            <a:avLst>
              <a:gd name="adj" fmla="val 16667"/>
            </a:avLst>
          </a:prstGeom>
          <a:solidFill>
            <a:srgbClr val="CCECFF"/>
          </a:solidFill>
          <a:ln w="15875">
            <a:solidFill>
              <a:srgbClr val="000000"/>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CPE</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M. </a:t>
            </a:r>
            <a:r>
              <a:rPr kumimoji="0" lang="fr-FR" sz="1100" b="0" i="1" u="none" strike="noStrike" cap="none" normalizeH="0" baseline="0" dirty="0" err="1">
                <a:ln>
                  <a:noFill/>
                </a:ln>
                <a:solidFill>
                  <a:schemeClr val="tx1"/>
                </a:solidFill>
                <a:effectLst/>
                <a:latin typeface="Arial" pitchFamily="34" charset="0"/>
                <a:cs typeface="Arial" pitchFamily="34" charset="0"/>
              </a:rPr>
              <a:t>Pellier</a:t>
            </a:r>
            <a:endParaRPr kumimoji="0" lang="fr-FR" sz="1100" b="0" i="1"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M. Salies</a:t>
            </a: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1033" name="AutoShape 9"/>
          <p:cNvSpPr>
            <a:spLocks noChangeArrowheads="1"/>
          </p:cNvSpPr>
          <p:nvPr/>
        </p:nvSpPr>
        <p:spPr bwMode="auto">
          <a:xfrm>
            <a:off x="4716016" y="3429000"/>
            <a:ext cx="1501775" cy="714380"/>
          </a:xfrm>
          <a:prstGeom prst="roundRect">
            <a:avLst>
              <a:gd name="adj" fmla="val 16667"/>
            </a:avLst>
          </a:prstGeom>
          <a:solidFill>
            <a:srgbClr val="CCECFF"/>
          </a:solidFill>
          <a:ln w="15875">
            <a:solidFill>
              <a:srgbClr val="000000"/>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Les 61 Professeurs</a:t>
            </a:r>
            <a:r>
              <a:rPr kumimoji="0" lang="fr-FR" sz="1100" b="0" i="0" u="none" strike="noStrike" cap="none" normalizeH="0" baseline="0" dirty="0">
                <a:ln>
                  <a:noFill/>
                </a:ln>
                <a:solidFill>
                  <a:schemeClr val="tx1"/>
                </a:solidFill>
                <a:effectLst/>
                <a:latin typeface="Arial" pitchFamily="34" charset="0"/>
                <a:cs typeface="Arial" pitchFamily="34" charset="0"/>
              </a:rPr>
              <a:t> (Collège et </a:t>
            </a:r>
            <a:r>
              <a:rPr kumimoji="0" lang="fr-FR" sz="1100" b="0" i="0" u="none" strike="noStrike" cap="none" normalizeH="0" baseline="0" dirty="0" err="1">
                <a:ln>
                  <a:noFill/>
                </a:ln>
                <a:solidFill>
                  <a:schemeClr val="tx1"/>
                </a:solidFill>
                <a:effectLst/>
                <a:latin typeface="Arial" pitchFamily="34" charset="0"/>
                <a:cs typeface="Arial" pitchFamily="34" charset="0"/>
              </a:rPr>
              <a:t>Segpa</a:t>
            </a:r>
            <a:r>
              <a:rPr kumimoji="0" lang="fr-FR" sz="1100" b="0" i="0" u="none" strike="noStrike" cap="none" normalizeH="0" baseline="0" dirty="0">
                <a:ln>
                  <a:noFill/>
                </a:ln>
                <a:solidFill>
                  <a:schemeClr val="tx1"/>
                </a:solidFill>
                <a:effectLst/>
                <a:latin typeface="Arial" pitchFamily="34" charset="0"/>
                <a:cs typeface="Arial" pitchFamily="34" charset="0"/>
              </a:rPr>
              <a: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100" b="0" i="0"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1034" name="AutoShape 10"/>
          <p:cNvSpPr>
            <a:spLocks noChangeArrowheads="1"/>
          </p:cNvSpPr>
          <p:nvPr/>
        </p:nvSpPr>
        <p:spPr bwMode="auto">
          <a:xfrm>
            <a:off x="1187624" y="5229200"/>
            <a:ext cx="1872208" cy="864096"/>
          </a:xfrm>
          <a:prstGeom prst="roundRect">
            <a:avLst>
              <a:gd name="adj" fmla="val 16667"/>
            </a:avLst>
          </a:prstGeom>
          <a:solidFill>
            <a:srgbClr val="CCFFCC"/>
          </a:solidFill>
          <a:ln w="15875">
            <a:solidFill>
              <a:srgbClr val="000000"/>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Secrétariat </a:t>
            </a:r>
            <a:r>
              <a:rPr lang="fr-FR" sz="1100" b="1" dirty="0">
                <a:latin typeface="Arial" pitchFamily="34" charset="0"/>
                <a:cs typeface="Arial" pitchFamily="34" charset="0"/>
              </a:rPr>
              <a:t>de Direction</a:t>
            </a:r>
            <a:endParaRPr kumimoji="0" lang="fr-FR" sz="1100" b="1" i="0"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Mme </a:t>
            </a:r>
            <a:r>
              <a:rPr lang="fr-FR" sz="1100" i="1" dirty="0">
                <a:latin typeface="Arial" pitchFamily="34" charset="0"/>
                <a:cs typeface="Arial" pitchFamily="34" charset="0"/>
              </a:rPr>
              <a:t>Banach</a:t>
            </a:r>
            <a:endParaRPr kumimoji="0" lang="fr-FR" sz="1100" b="0" i="1" u="none" strike="noStrike" cap="none" normalizeH="0" baseline="0" dirty="0">
              <a:ln>
                <a:noFill/>
              </a:ln>
              <a:solidFill>
                <a:schemeClr val="tx1"/>
              </a:solidFill>
              <a:effectLst/>
              <a:latin typeface="Arial" pitchFamily="34" charset="0"/>
              <a:cs typeface="Arial" pitchFamily="34" charset="0"/>
            </a:endParaRPr>
          </a:p>
          <a:p>
            <a:pPr algn="ctr" fontAlgn="base">
              <a:spcBef>
                <a:spcPct val="0"/>
              </a:spcBef>
              <a:spcAft>
                <a:spcPct val="0"/>
              </a:spcAft>
            </a:pPr>
            <a:r>
              <a:rPr lang="fr-FR" sz="1100" b="1" dirty="0">
                <a:latin typeface="Arial" pitchFamily="34" charset="0"/>
                <a:cs typeface="Arial" pitchFamily="34" charset="0"/>
              </a:rPr>
              <a:t>Secrétariat des Elèves</a:t>
            </a:r>
            <a:endParaRPr kumimoji="0" lang="fr-FR" sz="1100" b="0" i="1"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Mme </a:t>
            </a:r>
            <a:r>
              <a:rPr lang="fr-FR" sz="1100" i="1" dirty="0">
                <a:latin typeface="Arial" pitchFamily="34" charset="0"/>
                <a:cs typeface="Arial" pitchFamily="34" charset="0"/>
              </a:rPr>
              <a:t>Chatelier</a:t>
            </a: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1035" name="AutoShape 11"/>
          <p:cNvSpPr>
            <a:spLocks noChangeArrowheads="1"/>
          </p:cNvSpPr>
          <p:nvPr/>
        </p:nvSpPr>
        <p:spPr bwMode="auto">
          <a:xfrm>
            <a:off x="3286116" y="5214950"/>
            <a:ext cx="1263650" cy="928694"/>
          </a:xfrm>
          <a:prstGeom prst="roundRect">
            <a:avLst>
              <a:gd name="adj" fmla="val 16667"/>
            </a:avLst>
          </a:prstGeom>
          <a:solidFill>
            <a:srgbClr val="CCFFCC"/>
          </a:solidFill>
          <a:ln w="15875">
            <a:solidFill>
              <a:srgbClr val="000000"/>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Vie Scolaire</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10 AED</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1 AED </a:t>
            </a:r>
            <a:r>
              <a:rPr kumimoji="0" lang="fr-FR" sz="1100" b="0" i="1" u="none" strike="noStrike" cap="none" normalizeH="0" baseline="0" dirty="0" err="1">
                <a:ln>
                  <a:noFill/>
                </a:ln>
                <a:solidFill>
                  <a:schemeClr val="tx1"/>
                </a:solidFill>
                <a:effectLst/>
                <a:latin typeface="Arial" pitchFamily="34" charset="0"/>
                <a:cs typeface="Arial" pitchFamily="34" charset="0"/>
              </a:rPr>
              <a:t>Tice</a:t>
            </a:r>
            <a:endParaRPr kumimoji="0" lang="fr-FR" sz="1100" b="0" i="1"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fr-FR" sz="1100" i="1" dirty="0">
                <a:latin typeface="Arial" pitchFamily="34" charset="0"/>
                <a:cs typeface="Arial" pitchFamily="34" charset="0"/>
              </a:rPr>
              <a:t>1 AED CDI</a:t>
            </a:r>
            <a:endParaRPr kumimoji="0" lang="fr-FR" sz="1100" b="0" i="1" u="none" strike="noStrike" cap="none" normalizeH="0" baseline="0" dirty="0">
              <a:ln>
                <a:noFill/>
              </a:ln>
              <a:solidFill>
                <a:schemeClr val="tx1"/>
              </a:solidFill>
              <a:effectLst/>
              <a:latin typeface="Arial" pitchFamily="34" charset="0"/>
              <a:cs typeface="Arial" pitchFamily="34" charset="0"/>
            </a:endParaRPr>
          </a:p>
        </p:txBody>
      </p:sp>
      <p:sp>
        <p:nvSpPr>
          <p:cNvPr id="1036" name="AutoShape 12"/>
          <p:cNvSpPr>
            <a:spLocks noChangeArrowheads="1"/>
          </p:cNvSpPr>
          <p:nvPr/>
        </p:nvSpPr>
        <p:spPr bwMode="auto">
          <a:xfrm>
            <a:off x="5940152" y="5229200"/>
            <a:ext cx="1263650" cy="706437"/>
          </a:xfrm>
          <a:prstGeom prst="roundRect">
            <a:avLst>
              <a:gd name="adj" fmla="val 16667"/>
            </a:avLst>
          </a:prstGeom>
          <a:solidFill>
            <a:srgbClr val="CCFFCC"/>
          </a:solidFill>
          <a:ln w="15875">
            <a:solidFill>
              <a:srgbClr val="000000"/>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Secrétariat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Intendance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Mme </a:t>
            </a:r>
            <a:r>
              <a:rPr kumimoji="0" lang="fr-FR" sz="1100" b="0" i="1" u="none" strike="noStrike" cap="none" normalizeH="0" baseline="0" dirty="0" err="1">
                <a:ln>
                  <a:noFill/>
                </a:ln>
                <a:solidFill>
                  <a:schemeClr val="tx1"/>
                </a:solidFill>
                <a:effectLst/>
                <a:latin typeface="Arial" pitchFamily="34" charset="0"/>
                <a:cs typeface="Arial" pitchFamily="34" charset="0"/>
              </a:rPr>
              <a:t>Saunal</a:t>
            </a: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sp>
        <p:nvSpPr>
          <p:cNvPr id="1037" name="AutoShape 13"/>
          <p:cNvSpPr>
            <a:spLocks noChangeArrowheads="1"/>
          </p:cNvSpPr>
          <p:nvPr/>
        </p:nvSpPr>
        <p:spPr bwMode="auto">
          <a:xfrm>
            <a:off x="7380312" y="5229200"/>
            <a:ext cx="1539875" cy="996950"/>
          </a:xfrm>
          <a:prstGeom prst="roundRect">
            <a:avLst>
              <a:gd name="adj" fmla="val 16667"/>
            </a:avLst>
          </a:prstGeom>
          <a:solidFill>
            <a:srgbClr val="CCFFCC"/>
          </a:solidFill>
          <a:ln w="15875">
            <a:solidFill>
              <a:srgbClr val="000000"/>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Personnel de Service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1 Cuisinier</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1 Agent technique</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0" i="1" u="none" strike="noStrike" cap="none" normalizeH="0" baseline="0" dirty="0">
                <a:ln>
                  <a:noFill/>
                </a:ln>
                <a:solidFill>
                  <a:schemeClr val="tx1"/>
                </a:solidFill>
                <a:effectLst/>
                <a:latin typeface="Arial" pitchFamily="34" charset="0"/>
                <a:cs typeface="Arial" pitchFamily="34" charset="0"/>
              </a:rPr>
              <a:t>8 Agents d’entretien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cxnSp>
        <p:nvCxnSpPr>
          <p:cNvPr id="1039" name="AutoShape 15"/>
          <p:cNvCxnSpPr>
            <a:cxnSpLocks noChangeShapeType="1"/>
          </p:cNvCxnSpPr>
          <p:nvPr/>
        </p:nvCxnSpPr>
        <p:spPr bwMode="auto">
          <a:xfrm>
            <a:off x="1907704" y="2132856"/>
            <a:ext cx="6048672" cy="0"/>
          </a:xfrm>
          <a:prstGeom prst="straightConnector1">
            <a:avLst/>
          </a:prstGeom>
          <a:noFill/>
          <a:ln w="15875">
            <a:solidFill>
              <a:srgbClr val="000000"/>
            </a:solidFill>
            <a:round/>
            <a:headEnd/>
            <a:tailEnd/>
          </a:ln>
        </p:spPr>
      </p:cxnSp>
      <p:cxnSp>
        <p:nvCxnSpPr>
          <p:cNvPr id="1045" name="AutoShape 21"/>
          <p:cNvCxnSpPr>
            <a:cxnSpLocks noChangeShapeType="1"/>
          </p:cNvCxnSpPr>
          <p:nvPr/>
        </p:nvCxnSpPr>
        <p:spPr bwMode="auto">
          <a:xfrm>
            <a:off x="4716016" y="1844824"/>
            <a:ext cx="0" cy="288032"/>
          </a:xfrm>
          <a:prstGeom prst="straightConnector1">
            <a:avLst/>
          </a:prstGeom>
          <a:noFill/>
          <a:ln w="15875">
            <a:solidFill>
              <a:srgbClr val="000000"/>
            </a:solidFill>
            <a:round/>
            <a:headEnd/>
            <a:tailEnd/>
          </a:ln>
        </p:spPr>
      </p:cxnSp>
      <p:cxnSp>
        <p:nvCxnSpPr>
          <p:cNvPr id="1046" name="AutoShape 22"/>
          <p:cNvCxnSpPr>
            <a:cxnSpLocks noChangeShapeType="1"/>
          </p:cNvCxnSpPr>
          <p:nvPr/>
        </p:nvCxnSpPr>
        <p:spPr bwMode="auto">
          <a:xfrm>
            <a:off x="7956376" y="2132856"/>
            <a:ext cx="0" cy="233362"/>
          </a:xfrm>
          <a:prstGeom prst="straightConnector1">
            <a:avLst/>
          </a:prstGeom>
          <a:noFill/>
          <a:ln w="15875">
            <a:solidFill>
              <a:srgbClr val="000000"/>
            </a:solidFill>
            <a:round/>
            <a:headEnd/>
            <a:tailEnd/>
          </a:ln>
        </p:spPr>
      </p:cxnSp>
      <p:cxnSp>
        <p:nvCxnSpPr>
          <p:cNvPr id="1047" name="AutoShape 23"/>
          <p:cNvCxnSpPr>
            <a:cxnSpLocks noChangeShapeType="1"/>
          </p:cNvCxnSpPr>
          <p:nvPr/>
        </p:nvCxnSpPr>
        <p:spPr bwMode="auto">
          <a:xfrm>
            <a:off x="6516216" y="2132856"/>
            <a:ext cx="0" cy="233362"/>
          </a:xfrm>
          <a:prstGeom prst="straightConnector1">
            <a:avLst/>
          </a:prstGeom>
          <a:noFill/>
          <a:ln w="15875">
            <a:solidFill>
              <a:srgbClr val="000000"/>
            </a:solidFill>
            <a:round/>
            <a:headEnd/>
            <a:tailEnd/>
          </a:ln>
        </p:spPr>
      </p:cxnSp>
      <p:cxnSp>
        <p:nvCxnSpPr>
          <p:cNvPr id="1048" name="AutoShape 24"/>
          <p:cNvCxnSpPr>
            <a:cxnSpLocks noChangeShapeType="1"/>
          </p:cNvCxnSpPr>
          <p:nvPr/>
        </p:nvCxnSpPr>
        <p:spPr bwMode="auto">
          <a:xfrm>
            <a:off x="2843808" y="2132856"/>
            <a:ext cx="0" cy="233362"/>
          </a:xfrm>
          <a:prstGeom prst="straightConnector1">
            <a:avLst/>
          </a:prstGeom>
          <a:noFill/>
          <a:ln w="15875">
            <a:solidFill>
              <a:srgbClr val="000000"/>
            </a:solidFill>
            <a:round/>
            <a:headEnd/>
            <a:tailEnd/>
          </a:ln>
        </p:spPr>
      </p:cxnSp>
      <p:cxnSp>
        <p:nvCxnSpPr>
          <p:cNvPr id="1052" name="AutoShape 28"/>
          <p:cNvCxnSpPr>
            <a:cxnSpLocks noChangeShapeType="1"/>
          </p:cNvCxnSpPr>
          <p:nvPr/>
        </p:nvCxnSpPr>
        <p:spPr bwMode="auto">
          <a:xfrm>
            <a:off x="5436096" y="2132856"/>
            <a:ext cx="0" cy="1311275"/>
          </a:xfrm>
          <a:prstGeom prst="straightConnector1">
            <a:avLst/>
          </a:prstGeom>
          <a:noFill/>
          <a:ln w="15875">
            <a:solidFill>
              <a:srgbClr val="000000"/>
            </a:solidFill>
            <a:round/>
            <a:headEnd/>
            <a:tailEnd/>
          </a:ln>
        </p:spPr>
      </p:cxnSp>
      <p:cxnSp>
        <p:nvCxnSpPr>
          <p:cNvPr id="1053" name="AutoShape 29"/>
          <p:cNvCxnSpPr>
            <a:cxnSpLocks noChangeShapeType="1"/>
          </p:cNvCxnSpPr>
          <p:nvPr/>
        </p:nvCxnSpPr>
        <p:spPr bwMode="auto">
          <a:xfrm>
            <a:off x="3923928" y="2132856"/>
            <a:ext cx="0" cy="1311275"/>
          </a:xfrm>
          <a:prstGeom prst="straightConnector1">
            <a:avLst/>
          </a:prstGeom>
          <a:noFill/>
          <a:ln w="15875">
            <a:solidFill>
              <a:srgbClr val="000000"/>
            </a:solidFill>
            <a:round/>
            <a:headEnd/>
            <a:tailEnd/>
          </a:ln>
        </p:spPr>
      </p:cxnSp>
      <p:cxnSp>
        <p:nvCxnSpPr>
          <p:cNvPr id="1056" name="AutoShape 32"/>
          <p:cNvCxnSpPr>
            <a:cxnSpLocks noChangeShapeType="1"/>
          </p:cNvCxnSpPr>
          <p:nvPr/>
        </p:nvCxnSpPr>
        <p:spPr bwMode="auto">
          <a:xfrm flipV="1">
            <a:off x="1907704" y="2132856"/>
            <a:ext cx="0" cy="3073400"/>
          </a:xfrm>
          <a:prstGeom prst="straightConnector1">
            <a:avLst/>
          </a:prstGeom>
          <a:noFill/>
          <a:ln w="15875">
            <a:solidFill>
              <a:srgbClr val="000000"/>
            </a:solidFill>
            <a:round/>
            <a:headEnd/>
            <a:tailEnd/>
          </a:ln>
        </p:spPr>
      </p:cxnSp>
      <p:cxnSp>
        <p:nvCxnSpPr>
          <p:cNvPr id="1057" name="AutoShape 33"/>
          <p:cNvCxnSpPr>
            <a:cxnSpLocks noChangeShapeType="1"/>
          </p:cNvCxnSpPr>
          <p:nvPr/>
        </p:nvCxnSpPr>
        <p:spPr bwMode="auto">
          <a:xfrm>
            <a:off x="3923928" y="4149080"/>
            <a:ext cx="0" cy="1089025"/>
          </a:xfrm>
          <a:prstGeom prst="straightConnector1">
            <a:avLst/>
          </a:prstGeom>
          <a:noFill/>
          <a:ln w="15875">
            <a:solidFill>
              <a:srgbClr val="000000"/>
            </a:solidFill>
            <a:round/>
            <a:headEnd/>
            <a:tailEnd/>
          </a:ln>
        </p:spPr>
      </p:cxnSp>
      <p:cxnSp>
        <p:nvCxnSpPr>
          <p:cNvPr id="1061" name="AutoShape 37"/>
          <p:cNvCxnSpPr>
            <a:cxnSpLocks noChangeShapeType="1"/>
          </p:cNvCxnSpPr>
          <p:nvPr/>
        </p:nvCxnSpPr>
        <p:spPr bwMode="auto">
          <a:xfrm rot="16200000" flipH="1">
            <a:off x="6545673" y="4670037"/>
            <a:ext cx="1068702" cy="15388"/>
          </a:xfrm>
          <a:prstGeom prst="straightConnector1">
            <a:avLst/>
          </a:prstGeom>
          <a:noFill/>
          <a:ln w="15875">
            <a:solidFill>
              <a:srgbClr val="000000"/>
            </a:solidFill>
            <a:round/>
            <a:headEnd/>
            <a:tailEnd/>
          </a:ln>
        </p:spPr>
      </p:cxnSp>
      <p:cxnSp>
        <p:nvCxnSpPr>
          <p:cNvPr id="1062" name="AutoShape 38"/>
          <p:cNvCxnSpPr>
            <a:cxnSpLocks noChangeShapeType="1"/>
          </p:cNvCxnSpPr>
          <p:nvPr/>
        </p:nvCxnSpPr>
        <p:spPr bwMode="auto">
          <a:xfrm>
            <a:off x="7072330" y="4143380"/>
            <a:ext cx="1084680" cy="1588"/>
          </a:xfrm>
          <a:prstGeom prst="straightConnector1">
            <a:avLst/>
          </a:prstGeom>
          <a:noFill/>
          <a:ln w="15875">
            <a:solidFill>
              <a:srgbClr val="000000"/>
            </a:solidFill>
            <a:round/>
            <a:headEnd/>
            <a:tailEnd/>
          </a:ln>
        </p:spPr>
      </p:cxnSp>
      <p:cxnSp>
        <p:nvCxnSpPr>
          <p:cNvPr id="1066" name="AutoShape 42"/>
          <p:cNvCxnSpPr>
            <a:cxnSpLocks noChangeShapeType="1"/>
          </p:cNvCxnSpPr>
          <p:nvPr/>
        </p:nvCxnSpPr>
        <p:spPr bwMode="auto">
          <a:xfrm rot="16200000" flipV="1">
            <a:off x="7038490" y="4105782"/>
            <a:ext cx="2239320" cy="28500"/>
          </a:xfrm>
          <a:prstGeom prst="straightConnector1">
            <a:avLst/>
          </a:prstGeom>
          <a:noFill/>
          <a:ln w="15875">
            <a:solidFill>
              <a:srgbClr val="000000"/>
            </a:solidFill>
            <a:round/>
            <a:headEnd/>
            <a:tailEnd/>
          </a:ln>
        </p:spPr>
      </p:cxnSp>
      <p:cxnSp>
        <p:nvCxnSpPr>
          <p:cNvPr id="1070" name="AutoShape 46"/>
          <p:cNvCxnSpPr>
            <a:cxnSpLocks noChangeShapeType="1"/>
          </p:cNvCxnSpPr>
          <p:nvPr/>
        </p:nvCxnSpPr>
        <p:spPr bwMode="auto">
          <a:xfrm>
            <a:off x="2843808" y="3068960"/>
            <a:ext cx="0" cy="665163"/>
          </a:xfrm>
          <a:prstGeom prst="straightConnector1">
            <a:avLst/>
          </a:prstGeom>
          <a:noFill/>
          <a:ln w="15875">
            <a:solidFill>
              <a:srgbClr val="000000"/>
            </a:solidFill>
            <a:round/>
            <a:headEnd/>
            <a:tailEnd/>
          </a:ln>
        </p:spPr>
      </p:cxnSp>
      <p:cxnSp>
        <p:nvCxnSpPr>
          <p:cNvPr id="1071" name="AutoShape 47"/>
          <p:cNvCxnSpPr>
            <a:cxnSpLocks noChangeShapeType="1"/>
          </p:cNvCxnSpPr>
          <p:nvPr/>
        </p:nvCxnSpPr>
        <p:spPr bwMode="auto">
          <a:xfrm>
            <a:off x="1907704" y="3717032"/>
            <a:ext cx="936104" cy="0"/>
          </a:xfrm>
          <a:prstGeom prst="straightConnector1">
            <a:avLst/>
          </a:prstGeom>
          <a:noFill/>
          <a:ln w="15875">
            <a:solidFill>
              <a:srgbClr val="000000"/>
            </a:solidFill>
            <a:round/>
            <a:headEnd/>
            <a:tailEnd/>
          </a:ln>
        </p:spPr>
      </p:cxnSp>
      <p:sp>
        <p:nvSpPr>
          <p:cNvPr id="28" name="AutoShape 11"/>
          <p:cNvSpPr>
            <a:spLocks noChangeArrowheads="1"/>
          </p:cNvSpPr>
          <p:nvPr/>
        </p:nvSpPr>
        <p:spPr bwMode="auto">
          <a:xfrm>
            <a:off x="4643438" y="5214950"/>
            <a:ext cx="1263650" cy="857256"/>
          </a:xfrm>
          <a:prstGeom prst="roundRect">
            <a:avLst>
              <a:gd name="adj" fmla="val 16667"/>
            </a:avLst>
          </a:prstGeom>
          <a:solidFill>
            <a:srgbClr val="CCFFCC"/>
          </a:solidFill>
          <a:ln w="15875">
            <a:solidFill>
              <a:srgbClr val="000000"/>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100" b="1" i="0" u="none" strike="noStrike" cap="none" normalizeH="0" baseline="0" dirty="0">
                <a:ln>
                  <a:noFill/>
                </a:ln>
                <a:solidFill>
                  <a:schemeClr val="tx1"/>
                </a:solidFill>
                <a:effectLst/>
                <a:latin typeface="Arial" pitchFamily="34" charset="0"/>
                <a:cs typeface="Arial" pitchFamily="34" charset="0"/>
              </a:rPr>
              <a:t>PIAL</a:t>
            </a:r>
          </a:p>
          <a:p>
            <a:pPr marL="0" marR="0" lvl="0" indent="0" algn="ctr" defTabSz="914400" rtl="0" eaLnBrk="1" fontAlgn="base" latinLnBrk="0" hangingPunct="1">
              <a:lnSpc>
                <a:spcPct val="100000"/>
              </a:lnSpc>
              <a:spcBef>
                <a:spcPct val="0"/>
              </a:spcBef>
              <a:spcAft>
                <a:spcPct val="0"/>
              </a:spcAft>
              <a:buClrTx/>
              <a:buSzTx/>
              <a:buFontTx/>
              <a:buNone/>
              <a:tabLst/>
            </a:pPr>
            <a:r>
              <a:rPr lang="fr-FR" sz="1100" b="1" dirty="0">
                <a:latin typeface="Arial" pitchFamily="34" charset="0"/>
                <a:cs typeface="Arial" pitchFamily="34" charset="0"/>
              </a:rPr>
              <a:t>9 AESH</a:t>
            </a:r>
            <a:endParaRPr kumimoji="0" lang="fr-FR" sz="1800" b="0" i="0" u="none" strike="noStrike" cap="none" normalizeH="0" baseline="0" dirty="0">
              <a:ln>
                <a:noFill/>
              </a:ln>
              <a:solidFill>
                <a:schemeClr val="tx1"/>
              </a:solidFill>
              <a:effectLst/>
              <a:latin typeface="Arial" pitchFamily="34" charset="0"/>
              <a:cs typeface="Arial" pitchFamily="34" charset="0"/>
            </a:endParaRPr>
          </a:p>
        </p:txBody>
      </p:sp>
      <p:cxnSp>
        <p:nvCxnSpPr>
          <p:cNvPr id="33" name="AutoShape 37"/>
          <p:cNvCxnSpPr>
            <a:cxnSpLocks noChangeShapeType="1"/>
            <a:endCxn id="28" idx="0"/>
          </p:cNvCxnSpPr>
          <p:nvPr/>
        </p:nvCxnSpPr>
        <p:spPr bwMode="auto">
          <a:xfrm rot="5400000">
            <a:off x="4745039" y="4673607"/>
            <a:ext cx="1071568" cy="11119"/>
          </a:xfrm>
          <a:prstGeom prst="straightConnector1">
            <a:avLst/>
          </a:prstGeom>
          <a:noFill/>
          <a:ln w="15875">
            <a:solidFill>
              <a:srgbClr val="000000"/>
            </a:solidFill>
            <a:round/>
            <a:headEnd/>
            <a:tailEnd/>
          </a:ln>
        </p:spPr>
      </p:cxnSp>
      <p:cxnSp>
        <p:nvCxnSpPr>
          <p:cNvPr id="38" name="AutoShape 37"/>
          <p:cNvCxnSpPr>
            <a:cxnSpLocks noChangeShapeType="1"/>
          </p:cNvCxnSpPr>
          <p:nvPr/>
        </p:nvCxnSpPr>
        <p:spPr bwMode="auto">
          <a:xfrm rot="5400000">
            <a:off x="5893603" y="3821909"/>
            <a:ext cx="1071570" cy="1588"/>
          </a:xfrm>
          <a:prstGeom prst="straightConnector1">
            <a:avLst/>
          </a:prstGeom>
          <a:noFill/>
          <a:ln w="15875">
            <a:solidFill>
              <a:srgbClr val="000000"/>
            </a:solidFill>
            <a:round/>
            <a:headEnd/>
            <a:tailEnd/>
          </a:ln>
        </p:spPr>
      </p:cxnSp>
      <p:cxnSp>
        <p:nvCxnSpPr>
          <p:cNvPr id="39" name="AutoShape 38"/>
          <p:cNvCxnSpPr>
            <a:cxnSpLocks noChangeShapeType="1"/>
          </p:cNvCxnSpPr>
          <p:nvPr/>
        </p:nvCxnSpPr>
        <p:spPr bwMode="auto">
          <a:xfrm>
            <a:off x="5286380" y="4357694"/>
            <a:ext cx="1084680" cy="1588"/>
          </a:xfrm>
          <a:prstGeom prst="straightConnector1">
            <a:avLst/>
          </a:prstGeom>
          <a:noFill/>
          <a:ln w="15875">
            <a:solidFill>
              <a:srgbClr val="000000"/>
            </a:solidFill>
            <a:round/>
            <a:headEnd/>
            <a:tailEn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a:solidFill>
                  <a:srgbClr val="C00000"/>
                </a:solidFill>
              </a:rPr>
              <a:t>Les conseillers principaux d’éducation (CPE)</a:t>
            </a:r>
          </a:p>
        </p:txBody>
      </p:sp>
      <p:sp>
        <p:nvSpPr>
          <p:cNvPr id="3" name="Espace réservé du texte 2"/>
          <p:cNvSpPr>
            <a:spLocks noGrp="1"/>
          </p:cNvSpPr>
          <p:nvPr>
            <p:ph type="body" idx="1"/>
          </p:nvPr>
        </p:nvSpPr>
        <p:spPr/>
        <p:txBody>
          <a:bodyPr/>
          <a:lstStyle/>
          <a:p>
            <a:r>
              <a:rPr lang="fr-FR" dirty="0"/>
              <a:t>                  M. </a:t>
            </a:r>
            <a:r>
              <a:rPr lang="fr-FR" dirty="0" err="1"/>
              <a:t>Pellier</a:t>
            </a:r>
            <a:endParaRPr lang="fr-FR" dirty="0"/>
          </a:p>
        </p:txBody>
      </p:sp>
      <p:sp>
        <p:nvSpPr>
          <p:cNvPr id="5" name="Espace réservé du texte 4"/>
          <p:cNvSpPr>
            <a:spLocks noGrp="1"/>
          </p:cNvSpPr>
          <p:nvPr>
            <p:ph type="body" sz="quarter" idx="3"/>
          </p:nvPr>
        </p:nvSpPr>
        <p:spPr/>
        <p:txBody>
          <a:bodyPr/>
          <a:lstStyle/>
          <a:p>
            <a:pPr algn="ctr"/>
            <a:r>
              <a:rPr lang="fr-FR" dirty="0"/>
              <a:t>M. Salies</a:t>
            </a:r>
          </a:p>
        </p:txBody>
      </p:sp>
      <p:pic>
        <p:nvPicPr>
          <p:cNvPr id="7" name="Espace réservé du contenu 6" descr="IMG_1702.jpg"/>
          <p:cNvPicPr>
            <a:picLocks noGrp="1" noChangeAspect="1"/>
          </p:cNvPicPr>
          <p:nvPr>
            <p:ph sz="quarter" idx="4"/>
          </p:nvPr>
        </p:nvPicPr>
        <p:blipFill>
          <a:blip r:embed="rId2" cstate="print"/>
          <a:stretch>
            <a:fillRect/>
          </a:stretch>
        </p:blipFill>
        <p:spPr>
          <a:xfrm>
            <a:off x="539552" y="2204864"/>
            <a:ext cx="3744416" cy="2664296"/>
          </a:xfrm>
        </p:spPr>
      </p:pic>
      <p:pic>
        <p:nvPicPr>
          <p:cNvPr id="8" name="Image 7" descr="IMG_1704.jpg"/>
          <p:cNvPicPr>
            <a:picLocks noChangeAspect="1"/>
          </p:cNvPicPr>
          <p:nvPr/>
        </p:nvPicPr>
        <p:blipFill>
          <a:blip r:embed="rId3" cstate="print"/>
          <a:stretch>
            <a:fillRect/>
          </a:stretch>
        </p:blipFill>
        <p:spPr>
          <a:xfrm>
            <a:off x="4860032" y="2204864"/>
            <a:ext cx="3744416" cy="2664297"/>
          </a:xfrm>
          <a:prstGeom prst="rect">
            <a:avLst/>
          </a:prstGeom>
        </p:spPr>
      </p:pic>
      <p:sp>
        <p:nvSpPr>
          <p:cNvPr id="10" name="ZoneTexte 9"/>
          <p:cNvSpPr txBox="1"/>
          <p:nvPr/>
        </p:nvSpPr>
        <p:spPr>
          <a:xfrm>
            <a:off x="179512" y="5085184"/>
            <a:ext cx="8784976" cy="1323439"/>
          </a:xfrm>
          <a:prstGeom prst="rect">
            <a:avLst/>
          </a:prstGeom>
          <a:noFill/>
        </p:spPr>
        <p:txBody>
          <a:bodyPr wrap="square" rtlCol="0">
            <a:spAutoFit/>
          </a:bodyPr>
          <a:lstStyle/>
          <a:p>
            <a:r>
              <a:rPr lang="fr-FR" sz="2000" b="1" dirty="0"/>
              <a:t>Les CPE exercent leurs responsabilités éducative dans l’organisation et l’animation de la vie scolaire, organisent le service et contrôlent les activités des personnels chargés des tâches de surveillance. Ils assurent également le lien entre les familles et l’équipe pédagogique.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C00000"/>
                </a:solidFill>
              </a:rPr>
              <a:t>Les secrétaires</a:t>
            </a:r>
          </a:p>
        </p:txBody>
      </p:sp>
      <p:sp>
        <p:nvSpPr>
          <p:cNvPr id="3" name="Espace réservé du texte 2"/>
          <p:cNvSpPr>
            <a:spLocks noGrp="1"/>
          </p:cNvSpPr>
          <p:nvPr>
            <p:ph type="body" idx="1"/>
          </p:nvPr>
        </p:nvSpPr>
        <p:spPr>
          <a:xfrm>
            <a:off x="2555776" y="1340768"/>
            <a:ext cx="4040188" cy="639762"/>
          </a:xfrm>
        </p:spPr>
        <p:txBody>
          <a:bodyPr>
            <a:normAutofit fontScale="70000" lnSpcReduction="20000"/>
          </a:bodyPr>
          <a:lstStyle/>
          <a:p>
            <a:r>
              <a:rPr lang="fr-FR" dirty="0"/>
              <a:t>Mme Chatelier (secrétariat élèves) et Mme Banach (secrétariat de direction).</a:t>
            </a:r>
          </a:p>
        </p:txBody>
      </p:sp>
      <p:sp>
        <p:nvSpPr>
          <p:cNvPr id="9" name="ZoneTexte 8"/>
          <p:cNvSpPr txBox="1"/>
          <p:nvPr/>
        </p:nvSpPr>
        <p:spPr>
          <a:xfrm>
            <a:off x="5292080" y="2348880"/>
            <a:ext cx="3672408" cy="2862322"/>
          </a:xfrm>
          <a:prstGeom prst="rect">
            <a:avLst/>
          </a:prstGeom>
          <a:noFill/>
        </p:spPr>
        <p:txBody>
          <a:bodyPr wrap="square" rtlCol="0">
            <a:spAutoFit/>
          </a:bodyPr>
          <a:lstStyle/>
          <a:p>
            <a:endParaRPr lang="fr-FR" dirty="0"/>
          </a:p>
          <a:p>
            <a:endParaRPr lang="fr-FR" dirty="0"/>
          </a:p>
          <a:p>
            <a:endParaRPr lang="fr-FR" dirty="0"/>
          </a:p>
          <a:p>
            <a:r>
              <a:rPr lang="fr-FR" b="1" dirty="0"/>
              <a:t>Le secrétariat effectue de multiples tâches administratives aussi bien au niveau du personnel de l’établissement (contrats de travail, bulletins de salaire, absences…), qu’au niveau des élèves (dossiers d’inscription notamment). </a:t>
            </a:r>
          </a:p>
        </p:txBody>
      </p:sp>
      <p:pic>
        <p:nvPicPr>
          <p:cNvPr id="5" name="Image 4">
            <a:extLst>
              <a:ext uri="{FF2B5EF4-FFF2-40B4-BE49-F238E27FC236}">
                <a16:creationId xmlns:a16="http://schemas.microsoft.com/office/drawing/2014/main" id="{ED05F077-7CF9-4CA1-9376-8EA1BCFFCD0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2348880"/>
            <a:ext cx="4834880" cy="3816424"/>
          </a:xfrm>
          <a:prstGeom prst="rect">
            <a:avLst/>
          </a:prstGeom>
        </p:spPr>
      </p:pic>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TM03457491[[fn=Métropolitain]]</Template>
  <TotalTime>9396</TotalTime>
  <Words>1435</Words>
  <Application>Microsoft Office PowerPoint</Application>
  <PresentationFormat>Affichage à l'écran (4:3)</PresentationFormat>
  <Paragraphs>265</Paragraphs>
  <Slides>47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47</vt:i4>
      </vt:variant>
    </vt:vector>
  </HeadingPairs>
  <TitlesOfParts>
    <vt:vector size="51" baseType="lpstr">
      <vt:lpstr>Arial</vt:lpstr>
      <vt:lpstr>Calibri</vt:lpstr>
      <vt:lpstr>Times New Roman</vt:lpstr>
      <vt:lpstr>Thème Office</vt:lpstr>
      <vt:lpstr>Collège Marcel PAGNOL  PERPIGNAN</vt:lpstr>
      <vt:lpstr>Horaires d’ouverture au public et panneau d’affichage</vt:lpstr>
      <vt:lpstr>Horaires des cours </vt:lpstr>
      <vt:lpstr>L’accès au collège</vt:lpstr>
      <vt:lpstr>Un collège pour tous !</vt:lpstr>
      <vt:lpstr>Le Personnel de l’Etablissement </vt:lpstr>
      <vt:lpstr>Présentation PowerPoint</vt:lpstr>
      <vt:lpstr>Les conseillers principaux d’éducation (CPE)</vt:lpstr>
      <vt:lpstr>Les secrétaires</vt:lpstr>
      <vt:lpstr>Les Infirmières</vt:lpstr>
      <vt:lpstr>L’Accueil du collège</vt:lpstr>
      <vt:lpstr>Les Assistants d’Education (AED) </vt:lpstr>
      <vt:lpstr>Les agents de service</vt:lpstr>
      <vt:lpstr>Présentation PowerPoint</vt:lpstr>
      <vt:lpstr>La Cour du collège</vt:lpstr>
      <vt:lpstr>Le terrain d’EPS et le Gymnase</vt:lpstr>
      <vt:lpstr>La Salle des Professeurs</vt:lpstr>
      <vt:lpstr>Le Centre de Documentation et D’information (CDI)</vt:lpstr>
      <vt:lpstr>L’ Atelier horticulture</vt:lpstr>
      <vt:lpstr>La Salle Audio Visuelle </vt:lpstr>
      <vt:lpstr>TIERLABS </vt:lpstr>
      <vt:lpstr>La Salle de Musique </vt:lpstr>
      <vt:lpstr>La Salle d’Arts Plastiques</vt:lpstr>
      <vt:lpstr>Le restaurant scolaire</vt:lpstr>
      <vt:lpstr>La Salle d’Etude</vt:lpstr>
      <vt:lpstr>L’Accueil des Parents</vt:lpstr>
      <vt:lpstr>Présentation PowerPoint</vt:lpstr>
      <vt:lpstr>La classe de 6°</vt:lpstr>
      <vt:lpstr>Les parcours linguistiques</vt:lpstr>
      <vt:lpstr>Les parcours optionnels</vt:lpstr>
      <vt:lpstr>Les projets, sorties et voyages scolaires</vt:lpstr>
      <vt:lpstr>Visite de l’USAP</vt:lpstr>
      <vt:lpstr>MASTER CHEF</vt:lpstr>
      <vt:lpstr>FORUM DES METIERS</vt:lpstr>
      <vt:lpstr>concours Antonio Machado</vt:lpstr>
      <vt:lpstr>ROBOTS RACE</vt:lpstr>
      <vt:lpstr>Présentation PowerPoint</vt:lpstr>
      <vt:lpstr>Présentation PowerPoint</vt:lpstr>
      <vt:lpstr>                          Musée Rigaud Avril 2018</vt:lpstr>
      <vt:lpstr>Visite de la Bibliothèque la Barande des 6°</vt:lpstr>
      <vt:lpstr>ESCAPE GAME</vt:lpstr>
      <vt:lpstr>Séjour à Barcelone 2017</vt:lpstr>
      <vt:lpstr>Séjour à Hanovre Mai 2017</vt:lpstr>
      <vt:lpstr>Séjour à l’Escala juin 2017</vt:lpstr>
      <vt:lpstr>Echange à Figuères Janvier 2017</vt:lpstr>
      <vt:lpstr>Merci et à bientôt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Collège Marcel PAGNOL  PERPIGNAN</dc:title>
  <dc:creator>Laurie Cabezuelo</dc:creator>
  <cp:lastModifiedBy>cd66</cp:lastModifiedBy>
  <cp:revision>74</cp:revision>
  <dcterms:created xsi:type="dcterms:W3CDTF">2020-03-12T14:02:41Z</dcterms:created>
  <dcterms:modified xsi:type="dcterms:W3CDTF">2026-06-15T08:19:19Z</dcterms:modified>
</cp:coreProperties>
</file>